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0" r:id="rId2"/>
    <p:sldId id="371" r:id="rId3"/>
    <p:sldId id="339" r:id="rId4"/>
    <p:sldId id="352" r:id="rId5"/>
    <p:sldId id="337" r:id="rId6"/>
    <p:sldId id="367" r:id="rId7"/>
    <p:sldId id="354" r:id="rId8"/>
    <p:sldId id="353" r:id="rId9"/>
    <p:sldId id="366" r:id="rId10"/>
    <p:sldId id="355" r:id="rId11"/>
    <p:sldId id="386" r:id="rId12"/>
    <p:sldId id="387" r:id="rId13"/>
    <p:sldId id="375" r:id="rId14"/>
    <p:sldId id="376" r:id="rId15"/>
    <p:sldId id="357" r:id="rId16"/>
    <p:sldId id="362" r:id="rId17"/>
    <p:sldId id="388" r:id="rId18"/>
    <p:sldId id="389" r:id="rId19"/>
    <p:sldId id="378" r:id="rId20"/>
    <p:sldId id="383" r:id="rId21"/>
    <p:sldId id="384" r:id="rId22"/>
    <p:sldId id="385" r:id="rId23"/>
    <p:sldId id="379" r:id="rId24"/>
    <p:sldId id="391" r:id="rId25"/>
    <p:sldId id="3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alCom Marketing Matters" initials="PMM" lastIdx="2" clrIdx="0">
    <p:extLst/>
  </p:cmAuthor>
  <p:cmAuthor id="2" name="Inbal" initials="" lastIdx="0" clrIdx="1"/>
  <p:cmAuthor id="3" name="Michel Habib" initials="MH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38"/>
    <a:srgbClr val="DE2A26"/>
    <a:srgbClr val="FF5050"/>
    <a:srgbClr val="0467C4"/>
    <a:srgbClr val="929396"/>
    <a:srgbClr val="C00000"/>
    <a:srgbClr val="558ACB"/>
    <a:srgbClr val="1A50B7"/>
    <a:srgbClr val="D4222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7205" autoAdjust="0"/>
    <p:restoredTop sz="95000" autoAdjust="0"/>
  </p:normalViewPr>
  <p:slideViewPr>
    <p:cSldViewPr snapToGrid="0">
      <p:cViewPr varScale="1">
        <p:scale>
          <a:sx n="46" d="100"/>
          <a:sy n="46" d="100"/>
        </p:scale>
        <p:origin x="996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CBBE5-4851-5F4B-8F96-D5686CF65FBF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0DF5-158B-B24F-9B0F-10350A4C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8D40-924C-4D5F-ACFF-E7775A4A7F43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CAC7-D3BB-4500-A6F3-A67F9FEB8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10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CAC7-D3BB-4500-A6F3-A67F9FEB84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CAC7-D3BB-4500-A6F3-A67F9FEB84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CAC7-D3BB-4500-A6F3-A67F9FEB84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5277"/>
            <a:ext cx="8920904" cy="602729"/>
          </a:xfrm>
        </p:spPr>
        <p:txBody>
          <a:bodyPr wrap="square">
            <a:spAutoFit/>
          </a:bodyPr>
          <a:lstStyle>
            <a:lvl1pPr>
              <a:lnSpc>
                <a:spcPts val="47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38983" y="6581507"/>
            <a:ext cx="220405" cy="15388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080D06F-0D2E-49ED-8066-25813A958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79367"/>
            <a:ext cx="12192000" cy="786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r="5913" b="21599"/>
          <a:stretch/>
        </p:blipFill>
        <p:spPr>
          <a:xfrm>
            <a:off x="475525" y="6447417"/>
            <a:ext cx="1065289" cy="3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1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08" y="640080"/>
            <a:ext cx="10921691" cy="6144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5277"/>
            <a:ext cx="8920904" cy="602729"/>
          </a:xfrm>
        </p:spPr>
        <p:txBody>
          <a:bodyPr wrap="square">
            <a:spAutoFit/>
          </a:bodyPr>
          <a:lstStyle>
            <a:lvl1pPr>
              <a:lnSpc>
                <a:spcPts val="47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38983" y="6581507"/>
            <a:ext cx="22040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80D06F-0D2E-49ED-8066-25813A958D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79367"/>
            <a:ext cx="12192000" cy="786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r="5913" b="21599"/>
          <a:stretch/>
        </p:blipFill>
        <p:spPr>
          <a:xfrm>
            <a:off x="475525" y="6447417"/>
            <a:ext cx="1065289" cy="32270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4"/>
          <a:stretch/>
        </p:blipFill>
        <p:spPr>
          <a:xfrm>
            <a:off x="6131859" y="1176858"/>
            <a:ext cx="6060142" cy="5607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5277"/>
            <a:ext cx="8920904" cy="602729"/>
          </a:xfrm>
        </p:spPr>
        <p:txBody>
          <a:bodyPr wrap="square">
            <a:spAutoFit/>
          </a:bodyPr>
          <a:lstStyle>
            <a:lvl1pPr>
              <a:lnSpc>
                <a:spcPts val="47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38983" y="6581507"/>
            <a:ext cx="22040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80D06F-0D2E-49ED-8066-25813A958D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79367"/>
            <a:ext cx="12192000" cy="786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r="5913" b="21599"/>
          <a:stretch/>
        </p:blipFill>
        <p:spPr>
          <a:xfrm>
            <a:off x="475525" y="6447417"/>
            <a:ext cx="1065289" cy="32270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362" y="1606359"/>
            <a:ext cx="11170023" cy="1542828"/>
          </a:xfrm>
        </p:spPr>
        <p:txBody>
          <a:bodyPr anchor="b">
            <a:normAutofit/>
          </a:bodyPr>
          <a:lstStyle>
            <a:lvl1pPr algn="ctr">
              <a:defRPr sz="4800" b="0" i="0"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13647" y="3536138"/>
            <a:ext cx="9144000" cy="93086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6 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1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988" y="2527149"/>
            <a:ext cx="11170023" cy="1139416"/>
          </a:xfrm>
        </p:spPr>
        <p:txBody>
          <a:bodyPr anchor="b">
            <a:normAutofit/>
          </a:bodyPr>
          <a:lstStyle>
            <a:lvl1pPr algn="ctr">
              <a:defRPr sz="4400" b="0" i="0"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11254006" y="3065546"/>
            <a:ext cx="1626295" cy="249694"/>
          </a:xfrm>
          <a:prstGeom prst="rect">
            <a:avLst/>
          </a:prstGeom>
          <a:solidFill>
            <a:srgbClr val="DE2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1457"/>
            <a:ext cx="10515600" cy="625385"/>
          </a:xfrm>
        </p:spPr>
        <p:txBody>
          <a:bodyPr>
            <a:spAutoFit/>
          </a:bodyPr>
          <a:lstStyle>
            <a:lvl1pPr>
              <a:lnSpc>
                <a:spcPts val="47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1443066" y="3036862"/>
            <a:ext cx="1284979" cy="1538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Company Presentation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56951" y="3782558"/>
            <a:ext cx="220405" cy="153888"/>
          </a:xfrm>
        </p:spPr>
        <p:txBody>
          <a:bodyPr/>
          <a:lstStyle/>
          <a:p>
            <a:fld id="{B080D06F-0D2E-49ED-8066-25813A958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ADASEED logo lowre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/>
        </p:blipFill>
        <p:spPr>
          <a:xfrm>
            <a:off x="533400" y="6523789"/>
            <a:ext cx="779534" cy="2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01457"/>
            <a:ext cx="1051560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5625"/>
            <a:ext cx="10515600" cy="175689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49070" y="6581972"/>
            <a:ext cx="153565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 i="0">
                <a:solidFill>
                  <a:srgbClr val="FFFFFF"/>
                </a:solidFill>
                <a:latin typeface="+mj-lt"/>
                <a:ea typeface="Helvetica Neue Thin" charset="0"/>
                <a:cs typeface="Helvetica Neue Thin" charset="0"/>
              </a:defRPr>
            </a:lvl1pPr>
          </a:lstStyle>
          <a:p>
            <a:r>
              <a:rPr lang="en-US" smtClean="0"/>
              <a:t>Company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8983" y="6581972"/>
            <a:ext cx="2204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0" i="0">
                <a:solidFill>
                  <a:srgbClr val="FFFFFF"/>
                </a:solidFill>
                <a:latin typeface="+mj-lt"/>
                <a:ea typeface="Helvetica Neue Thin" charset="0"/>
                <a:cs typeface="Helvetica Neue Thin" charset="0"/>
              </a:defRPr>
            </a:lvl1pPr>
          </a:lstStyle>
          <a:p>
            <a:fld id="{B080D06F-0D2E-49ED-8066-25813A958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49" r:id="rId4"/>
    <p:sldLayoutId id="2147483656" r:id="rId5"/>
    <p:sldLayoutId id="2147483657" r:id="rId6"/>
    <p:sldLayoutId id="2147483651" r:id="rId7"/>
    <p:sldLayoutId id="2147483652" r:id="rId8"/>
    <p:sldLayoutId id="2147483654" r:id="rId9"/>
    <p:sldLayoutId id="214748365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cap="all">
          <a:solidFill>
            <a:srgbClr val="DE2A26"/>
          </a:solidFill>
          <a:latin typeface="Calibri"/>
          <a:ea typeface="Helvetica Neue Light" charset="0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Helvetica Neue Thin" charset="0"/>
          <a:cs typeface="Helvetica Neue Thi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Helvetica Neue Thin" charset="0"/>
          <a:cs typeface="Helvetica Neue Thi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Helvetica Neue Thin" charset="0"/>
          <a:cs typeface="Helvetica Neue Thi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Helvetica Neue Thin" charset="0"/>
          <a:cs typeface="Helvetica Neue Thi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Helvetica Neue Thin" charset="0"/>
          <a:cs typeface="Helvetica Neue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mailto:LINDAR@hadassah.org.il" TargetMode="External"/><Relationship Id="rId4" Type="http://schemas.openxmlformats.org/officeDocument/2006/relationships/image" Target="../media/image35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image" Target="../media/image66.jpeg"/><Relationship Id="rId26" Type="http://schemas.openxmlformats.org/officeDocument/2006/relationships/image" Target="../media/image70.png"/><Relationship Id="rId39" Type="http://schemas.microsoft.com/office/2007/relationships/hdphoto" Target="../media/hdphoto20.wdp"/><Relationship Id="rId21" Type="http://schemas.microsoft.com/office/2007/relationships/hdphoto" Target="../media/hdphoto11.wdp"/><Relationship Id="rId34" Type="http://schemas.openxmlformats.org/officeDocument/2006/relationships/image" Target="../media/image74.jpeg"/><Relationship Id="rId42" Type="http://schemas.openxmlformats.org/officeDocument/2006/relationships/image" Target="../media/image78.png"/><Relationship Id="rId7" Type="http://schemas.microsoft.com/office/2007/relationships/hdphoto" Target="../media/hdphoto4.wdp"/><Relationship Id="rId2" Type="http://schemas.openxmlformats.org/officeDocument/2006/relationships/image" Target="../media/image58.jpeg"/><Relationship Id="rId16" Type="http://schemas.openxmlformats.org/officeDocument/2006/relationships/image" Target="../media/image65.jpeg"/><Relationship Id="rId20" Type="http://schemas.openxmlformats.org/officeDocument/2006/relationships/image" Target="../media/image67.jpeg"/><Relationship Id="rId29" Type="http://schemas.microsoft.com/office/2007/relationships/hdphoto" Target="../media/hdphoto15.wdp"/><Relationship Id="rId41" Type="http://schemas.microsoft.com/office/2007/relationships/hdphoto" Target="../media/hdphoto2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microsoft.com/office/2007/relationships/hdphoto" Target="../media/hdphoto6.wdp"/><Relationship Id="rId24" Type="http://schemas.openxmlformats.org/officeDocument/2006/relationships/image" Target="../media/image69.jpeg"/><Relationship Id="rId32" Type="http://schemas.openxmlformats.org/officeDocument/2006/relationships/image" Target="../media/image73.png"/><Relationship Id="rId37" Type="http://schemas.microsoft.com/office/2007/relationships/hdphoto" Target="../media/hdphoto19.wdp"/><Relationship Id="rId40" Type="http://schemas.openxmlformats.org/officeDocument/2006/relationships/image" Target="../media/image77.jpe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71.png"/><Relationship Id="rId36" Type="http://schemas.openxmlformats.org/officeDocument/2006/relationships/image" Target="../media/image75.jpeg"/><Relationship Id="rId10" Type="http://schemas.openxmlformats.org/officeDocument/2006/relationships/image" Target="../media/image62.jpeg"/><Relationship Id="rId19" Type="http://schemas.microsoft.com/office/2007/relationships/hdphoto" Target="../media/hdphoto10.wdp"/><Relationship Id="rId31" Type="http://schemas.microsoft.com/office/2007/relationships/hdphoto" Target="../media/hdphoto16.wdp"/><Relationship Id="rId4" Type="http://schemas.openxmlformats.org/officeDocument/2006/relationships/image" Target="../media/image59.jpeg"/><Relationship Id="rId9" Type="http://schemas.microsoft.com/office/2007/relationships/hdphoto" Target="../media/hdphoto5.wdp"/><Relationship Id="rId14" Type="http://schemas.openxmlformats.org/officeDocument/2006/relationships/image" Target="../media/image64.jpeg"/><Relationship Id="rId22" Type="http://schemas.openxmlformats.org/officeDocument/2006/relationships/image" Target="../media/image68.jpeg"/><Relationship Id="rId27" Type="http://schemas.microsoft.com/office/2007/relationships/hdphoto" Target="../media/hdphoto14.wdp"/><Relationship Id="rId30" Type="http://schemas.openxmlformats.org/officeDocument/2006/relationships/image" Target="../media/image72.png"/><Relationship Id="rId35" Type="http://schemas.microsoft.com/office/2007/relationships/hdphoto" Target="../media/hdphoto18.wdp"/><Relationship Id="rId43" Type="http://schemas.openxmlformats.org/officeDocument/2006/relationships/image" Target="../media/image79.png"/><Relationship Id="rId8" Type="http://schemas.openxmlformats.org/officeDocument/2006/relationships/image" Target="../media/image61.jpeg"/><Relationship Id="rId3" Type="http://schemas.microsoft.com/office/2007/relationships/hdphoto" Target="../media/hdphoto2.wdp"/><Relationship Id="rId12" Type="http://schemas.openxmlformats.org/officeDocument/2006/relationships/image" Target="../media/image63.jpe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33" Type="http://schemas.microsoft.com/office/2007/relationships/hdphoto" Target="../media/hdphoto17.wdp"/><Relationship Id="rId38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jpe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um zem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70"/>
            <a:ext cx="12192000" cy="6874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4844" y="4793762"/>
            <a:ext cx="480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Tamar Raz, PHD 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4" y="343245"/>
            <a:ext cx="10222453" cy="916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73" y="1408985"/>
            <a:ext cx="1941497" cy="1202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80" y="1709727"/>
            <a:ext cx="2709333" cy="724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981"/>
            <a:ext cx="12192000" cy="1681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032" y="5489274"/>
            <a:ext cx="3150990" cy="10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38983" y="6381452"/>
            <a:ext cx="220405" cy="553998"/>
          </a:xfrm>
        </p:spPr>
        <p:txBody>
          <a:bodyPr/>
          <a:lstStyle/>
          <a:p>
            <a:fld id="{B080D06F-0D2E-49ED-8066-25813A958DAB}" type="slidenum">
              <a:rPr lang="en-US" sz="1800" smtClean="0"/>
              <a:pPr/>
              <a:t>10</a:t>
            </a:fld>
            <a:endParaRPr lang="en-US" sz="1800"/>
          </a:p>
        </p:txBody>
      </p:sp>
      <p:grpSp>
        <p:nvGrpSpPr>
          <p:cNvPr id="28" name="Group 27"/>
          <p:cNvGrpSpPr/>
          <p:nvPr/>
        </p:nvGrpSpPr>
        <p:grpSpPr>
          <a:xfrm>
            <a:off x="5188324" y="2756707"/>
            <a:ext cx="1815353" cy="1855694"/>
            <a:chOff x="5163671" y="3173506"/>
            <a:chExt cx="1815353" cy="1855694"/>
          </a:xfrm>
        </p:grpSpPr>
        <p:sp>
          <p:nvSpPr>
            <p:cNvPr id="24" name="Rectangle 23"/>
            <p:cNvSpPr/>
            <p:nvPr/>
          </p:nvSpPr>
          <p:spPr>
            <a:xfrm>
              <a:off x="5163671" y="3173506"/>
              <a:ext cx="1815353" cy="1855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46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Hadassah_Medical_Center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060" y="3315279"/>
              <a:ext cx="1478574" cy="15721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roup 121"/>
          <p:cNvGrpSpPr/>
          <p:nvPr/>
        </p:nvGrpSpPr>
        <p:grpSpPr>
          <a:xfrm>
            <a:off x="898635" y="1612405"/>
            <a:ext cx="10762141" cy="4318163"/>
            <a:chOff x="2075123" y="1868999"/>
            <a:chExt cx="8370872" cy="3358700"/>
          </a:xfrm>
        </p:grpSpPr>
        <p:grpSp>
          <p:nvGrpSpPr>
            <p:cNvPr id="39" name="Group 38"/>
            <p:cNvGrpSpPr/>
            <p:nvPr/>
          </p:nvGrpSpPr>
          <p:grpSpPr>
            <a:xfrm>
              <a:off x="2075123" y="1868999"/>
              <a:ext cx="2208137" cy="3202070"/>
              <a:chOff x="2244155" y="2171342"/>
              <a:chExt cx="2208137" cy="320207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244155" y="2171342"/>
                <a:ext cx="2201370" cy="885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000" b="1" dirty="0">
                    <a:solidFill>
                      <a:srgbClr val="0467C4"/>
                    </a:solidFill>
                  </a:rPr>
                  <a:t>Clean Rooms (</a:t>
                </a:r>
                <a:r>
                  <a:rPr lang="en-US" sz="2000" b="1" dirty="0" smtClean="0">
                    <a:solidFill>
                      <a:srgbClr val="0467C4"/>
                    </a:solidFill>
                  </a:rPr>
                  <a:t>GMP)</a:t>
                </a:r>
              </a:p>
              <a:p>
                <a:pPr lvl="0" algn="r"/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production of stem-cells,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recombinant proteins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human injection 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44155" y="3163331"/>
                <a:ext cx="2208137" cy="670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000" b="1" dirty="0">
                    <a:solidFill>
                      <a:srgbClr val="0467C4"/>
                    </a:solidFill>
                  </a:rPr>
                  <a:t>Cyclotron</a:t>
                </a:r>
              </a:p>
              <a:p>
                <a:pPr lvl="0" algn="r"/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(radio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labeling of  both routine &amp; unique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compounds) 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534952" y="3951277"/>
                <a:ext cx="1913472" cy="1101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000" b="1" dirty="0">
                    <a:solidFill>
                      <a:srgbClr val="0467C4"/>
                    </a:solidFill>
                  </a:rPr>
                  <a:t>Hadassah Brain </a:t>
                </a:r>
                <a:r>
                  <a:rPr lang="en-US" sz="2000" b="1" dirty="0" smtClean="0">
                    <a:solidFill>
                      <a:srgbClr val="0467C4"/>
                    </a:solidFill>
                  </a:rPr>
                  <a:t>Labs</a:t>
                </a:r>
              </a:p>
              <a:p>
                <a:pPr lvl="0" algn="r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Knowledge Center for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vitro and in vivo models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related to CNS diseases</a:t>
                </a:r>
              </a:p>
              <a:p>
                <a:pPr lvl="0" algn="r"/>
                <a:endParaRPr lang="en-US" b="1" dirty="0">
                  <a:solidFill>
                    <a:srgbClr val="0467C4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683558" y="4918570"/>
                <a:ext cx="1761892" cy="4548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000" b="1" dirty="0">
                    <a:solidFill>
                      <a:srgbClr val="0467C4"/>
                    </a:solidFill>
                  </a:rPr>
                  <a:t>Animal </a:t>
                </a:r>
                <a:r>
                  <a:rPr lang="en-US" sz="2000" b="1" dirty="0" smtClean="0">
                    <a:solidFill>
                      <a:srgbClr val="0467C4"/>
                    </a:solidFill>
                  </a:rPr>
                  <a:t>imaging</a:t>
                </a:r>
              </a:p>
              <a:p>
                <a:pPr lvl="0" algn="r"/>
                <a:r>
                  <a:rPr lang="it-IT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Micro</a:t>
                </a:r>
                <a:r>
                  <a:rPr lang="he-IL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PET / CT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2528185" y="3046267"/>
                <a:ext cx="1917339" cy="0"/>
              </a:xfrm>
              <a:prstGeom prst="line">
                <a:avLst/>
              </a:prstGeom>
              <a:ln>
                <a:solidFill>
                  <a:srgbClr val="0467C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528185" y="3884384"/>
                <a:ext cx="1917339" cy="0"/>
              </a:xfrm>
              <a:prstGeom prst="line">
                <a:avLst/>
              </a:prstGeom>
              <a:ln>
                <a:solidFill>
                  <a:srgbClr val="0467C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28185" y="4918959"/>
                <a:ext cx="1917339" cy="0"/>
              </a:xfrm>
              <a:prstGeom prst="line">
                <a:avLst/>
              </a:prstGeom>
              <a:ln>
                <a:solidFill>
                  <a:srgbClr val="0467C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952081" y="1930314"/>
              <a:ext cx="2493914" cy="3297385"/>
              <a:chOff x="7952081" y="1930314"/>
              <a:chExt cx="2493914" cy="3297385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7952081" y="1930314"/>
                <a:ext cx="2493914" cy="239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2000" b="1" dirty="0" smtClean="0">
                    <a:solidFill>
                      <a:srgbClr val="0467C4"/>
                    </a:solidFill>
                  </a:rPr>
                  <a:t>Genomics</a:t>
                </a:r>
                <a:endParaRPr lang="en-US" sz="2000" b="1" dirty="0">
                  <a:solidFill>
                    <a:srgbClr val="0467C4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952083" y="2405370"/>
                <a:ext cx="2426676" cy="885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2000" b="1" dirty="0">
                    <a:solidFill>
                      <a:srgbClr val="0467C4"/>
                    </a:solidFill>
                  </a:rPr>
                  <a:t>Tissue </a:t>
                </a:r>
                <a:r>
                  <a:rPr lang="en-US" sz="2000" b="1" dirty="0" smtClean="0">
                    <a:solidFill>
                      <a:srgbClr val="0467C4"/>
                    </a:solidFill>
                  </a:rPr>
                  <a:t>Bank</a:t>
                </a:r>
              </a:p>
              <a:p>
                <a:pPr lvl="0"/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Access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 human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samples:</a:t>
                </a:r>
              </a:p>
              <a:p>
                <a:pPr lvl="0"/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IRB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supported collection of blood and tissue samples</a:t>
                </a:r>
                <a:endParaRPr lang="he-I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952084" y="3434424"/>
                <a:ext cx="2075836" cy="478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2000" b="1" dirty="0">
                    <a:solidFill>
                      <a:srgbClr val="0467C4"/>
                    </a:solidFill>
                  </a:rPr>
                  <a:t>Large </a:t>
                </a:r>
                <a:r>
                  <a:rPr lang="en-US" sz="2000" b="1" dirty="0" smtClean="0">
                    <a:solidFill>
                      <a:srgbClr val="0467C4"/>
                    </a:solidFill>
                  </a:rPr>
                  <a:t>Animal Surgery </a:t>
                </a:r>
                <a:r>
                  <a:rPr lang="en-US" sz="2000" b="1" dirty="0">
                    <a:solidFill>
                      <a:srgbClr val="0467C4"/>
                    </a:solidFill>
                  </a:rPr>
                  <a:t>Room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952083" y="4006806"/>
                <a:ext cx="2426676" cy="12208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ts val="1800"/>
                  </a:lnSpc>
                </a:pPr>
                <a:r>
                  <a:rPr lang="en-US" sz="2000" b="1" dirty="0" smtClean="0">
                    <a:solidFill>
                      <a:srgbClr val="0467C4"/>
                    </a:solidFill>
                    <a:latin typeface="Calibri" charset="0"/>
                    <a:ea typeface="Calibri" charset="0"/>
                    <a:cs typeface="Calibri" charset="0"/>
                  </a:rPr>
                  <a:t>HCRC - </a:t>
                </a:r>
                <a:r>
                  <a:rPr lang="en-US" sz="2000" b="1" dirty="0">
                    <a:solidFill>
                      <a:srgbClr val="0467C4"/>
                    </a:solidFill>
                    <a:latin typeface="Calibri" charset="0"/>
                    <a:ea typeface="Calibri" charset="0"/>
                    <a:cs typeface="Calibri" charset="0"/>
                  </a:rPr>
                  <a:t>Hadassah Clinical Research Center</a:t>
                </a:r>
                <a:endParaRPr lang="he-IL" sz="2000" b="1" dirty="0">
                  <a:solidFill>
                    <a:srgbClr val="0467C4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lvl="0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phase I center and numerus Phase II and III  clinical trials being managed simultaneously at Hadassah</a:t>
                </a:r>
                <a:endParaRPr lang="he-I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7952083" y="2260175"/>
                <a:ext cx="2075836" cy="0"/>
              </a:xfrm>
              <a:prstGeom prst="line">
                <a:avLst/>
              </a:prstGeom>
              <a:ln>
                <a:solidFill>
                  <a:srgbClr val="0467C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952083" y="3289229"/>
                <a:ext cx="2075836" cy="0"/>
              </a:xfrm>
              <a:prstGeom prst="line">
                <a:avLst/>
              </a:prstGeom>
              <a:ln>
                <a:solidFill>
                  <a:srgbClr val="0467C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7952083" y="3935967"/>
                <a:ext cx="2075836" cy="0"/>
              </a:xfrm>
              <a:prstGeom prst="line">
                <a:avLst/>
              </a:prstGeom>
              <a:ln>
                <a:solidFill>
                  <a:srgbClr val="0467C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7690104" y="1956816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690104" y="2427175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690104" y="3453762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690104" y="3956399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370832" y="1956816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370832" y="2804235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370832" y="3687290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370832" y="4661583"/>
              <a:ext cx="164592" cy="164592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543260" y="2029968"/>
              <a:ext cx="1155988" cy="729078"/>
            </a:xfrm>
            <a:custGeom>
              <a:avLst/>
              <a:gdLst>
                <a:gd name="connsiteX0" fmla="*/ 1152144 w 1152144"/>
                <a:gd name="connsiteY0" fmla="*/ 0 h 521208"/>
                <a:gd name="connsiteX1" fmla="*/ 0 w 1152144"/>
                <a:gd name="connsiteY1" fmla="*/ 0 h 521208"/>
                <a:gd name="connsiteX2" fmla="*/ 0 w 1152144"/>
                <a:gd name="connsiteY2" fmla="*/ 521208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144" h="521208">
                  <a:moveTo>
                    <a:pt x="1152144" y="0"/>
                  </a:moveTo>
                  <a:lnTo>
                    <a:pt x="0" y="0"/>
                  </a:lnTo>
                  <a:lnTo>
                    <a:pt x="0" y="521208"/>
                  </a:lnTo>
                </a:path>
              </a:pathLst>
            </a:custGeom>
            <a:noFill/>
            <a:ln w="19050">
              <a:solidFill>
                <a:srgbClr val="046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561567" y="4032180"/>
              <a:ext cx="1201689" cy="704088"/>
            </a:xfrm>
            <a:custGeom>
              <a:avLst/>
              <a:gdLst>
                <a:gd name="connsiteX0" fmla="*/ 0 w 1161288"/>
                <a:gd name="connsiteY0" fmla="*/ 384048 h 704088"/>
                <a:gd name="connsiteX1" fmla="*/ 0 w 1161288"/>
                <a:gd name="connsiteY1" fmla="*/ 704088 h 704088"/>
                <a:gd name="connsiteX2" fmla="*/ 804672 w 1161288"/>
                <a:gd name="connsiteY2" fmla="*/ 704088 h 704088"/>
                <a:gd name="connsiteX3" fmla="*/ 804672 w 1161288"/>
                <a:gd name="connsiteY3" fmla="*/ 0 h 704088"/>
                <a:gd name="connsiteX4" fmla="*/ 1161288 w 1161288"/>
                <a:gd name="connsiteY4" fmla="*/ 0 h 704088"/>
                <a:gd name="connsiteX5" fmla="*/ 1161288 w 1161288"/>
                <a:gd name="connsiteY5" fmla="*/ 0 h 704088"/>
                <a:gd name="connsiteX0" fmla="*/ 0 w 1161288"/>
                <a:gd name="connsiteY0" fmla="*/ 170680 h 704088"/>
                <a:gd name="connsiteX1" fmla="*/ 0 w 1161288"/>
                <a:gd name="connsiteY1" fmla="*/ 704088 h 704088"/>
                <a:gd name="connsiteX2" fmla="*/ 804672 w 1161288"/>
                <a:gd name="connsiteY2" fmla="*/ 704088 h 704088"/>
                <a:gd name="connsiteX3" fmla="*/ 804672 w 1161288"/>
                <a:gd name="connsiteY3" fmla="*/ 0 h 704088"/>
                <a:gd name="connsiteX4" fmla="*/ 1161288 w 1161288"/>
                <a:gd name="connsiteY4" fmla="*/ 0 h 704088"/>
                <a:gd name="connsiteX5" fmla="*/ 1161288 w 1161288"/>
                <a:gd name="connsiteY5" fmla="*/ 0 h 70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288" h="704088">
                  <a:moveTo>
                    <a:pt x="0" y="170680"/>
                  </a:moveTo>
                  <a:lnTo>
                    <a:pt x="0" y="704088"/>
                  </a:lnTo>
                  <a:lnTo>
                    <a:pt x="804672" y="704088"/>
                  </a:lnTo>
                  <a:lnTo>
                    <a:pt x="804672" y="0"/>
                  </a:lnTo>
                  <a:lnTo>
                    <a:pt x="1161288" y="0"/>
                  </a:lnTo>
                  <a:lnTo>
                    <a:pt x="1161288" y="0"/>
                  </a:lnTo>
                </a:path>
              </a:pathLst>
            </a:custGeom>
            <a:noFill/>
            <a:ln w="19050">
              <a:solidFill>
                <a:srgbClr val="046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823669" y="2505456"/>
              <a:ext cx="928012" cy="463371"/>
            </a:xfrm>
            <a:custGeom>
              <a:avLst/>
              <a:gdLst>
                <a:gd name="connsiteX0" fmla="*/ 0 w 740664"/>
                <a:gd name="connsiteY0" fmla="*/ 448056 h 448056"/>
                <a:gd name="connsiteX1" fmla="*/ 374904 w 740664"/>
                <a:gd name="connsiteY1" fmla="*/ 448056 h 448056"/>
                <a:gd name="connsiteX2" fmla="*/ 374904 w 740664"/>
                <a:gd name="connsiteY2" fmla="*/ 0 h 448056"/>
                <a:gd name="connsiteX3" fmla="*/ 740664 w 740664"/>
                <a:gd name="connsiteY3" fmla="*/ 0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664" h="448056">
                  <a:moveTo>
                    <a:pt x="0" y="448056"/>
                  </a:moveTo>
                  <a:lnTo>
                    <a:pt x="374904" y="448056"/>
                  </a:lnTo>
                  <a:lnTo>
                    <a:pt x="374904" y="0"/>
                  </a:lnTo>
                  <a:lnTo>
                    <a:pt x="740664" y="0"/>
                  </a:lnTo>
                </a:path>
              </a:pathLst>
            </a:custGeom>
            <a:noFill/>
            <a:ln w="19050">
              <a:solidFill>
                <a:srgbClr val="046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6823669" y="3548530"/>
              <a:ext cx="890540" cy="14190"/>
            </a:xfrm>
            <a:prstGeom prst="line">
              <a:avLst/>
            </a:prstGeom>
            <a:ln w="19050">
              <a:solidFill>
                <a:srgbClr val="0467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eform 116"/>
            <p:cNvSpPr/>
            <p:nvPr/>
          </p:nvSpPr>
          <p:spPr>
            <a:xfrm flipH="1">
              <a:off x="4514865" y="2029968"/>
              <a:ext cx="1148972" cy="724683"/>
            </a:xfrm>
            <a:custGeom>
              <a:avLst/>
              <a:gdLst>
                <a:gd name="connsiteX0" fmla="*/ 1152144 w 1152144"/>
                <a:gd name="connsiteY0" fmla="*/ 0 h 521208"/>
                <a:gd name="connsiteX1" fmla="*/ 0 w 1152144"/>
                <a:gd name="connsiteY1" fmla="*/ 0 h 521208"/>
                <a:gd name="connsiteX2" fmla="*/ 0 w 1152144"/>
                <a:gd name="connsiteY2" fmla="*/ 521208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144" h="521208">
                  <a:moveTo>
                    <a:pt x="1152144" y="0"/>
                  </a:moveTo>
                  <a:lnTo>
                    <a:pt x="0" y="0"/>
                  </a:lnTo>
                  <a:lnTo>
                    <a:pt x="0" y="521208"/>
                  </a:lnTo>
                </a:path>
              </a:pathLst>
            </a:custGeom>
            <a:noFill/>
            <a:ln w="19050">
              <a:solidFill>
                <a:srgbClr val="046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flipV="1">
              <a:off x="4443209" y="2890601"/>
              <a:ext cx="968464" cy="373210"/>
            </a:xfrm>
            <a:custGeom>
              <a:avLst/>
              <a:gdLst>
                <a:gd name="connsiteX0" fmla="*/ 0 w 740664"/>
                <a:gd name="connsiteY0" fmla="*/ 448056 h 448056"/>
                <a:gd name="connsiteX1" fmla="*/ 374904 w 740664"/>
                <a:gd name="connsiteY1" fmla="*/ 448056 h 448056"/>
                <a:gd name="connsiteX2" fmla="*/ 374904 w 740664"/>
                <a:gd name="connsiteY2" fmla="*/ 0 h 448056"/>
                <a:gd name="connsiteX3" fmla="*/ 740664 w 740664"/>
                <a:gd name="connsiteY3" fmla="*/ 0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664" h="448056">
                  <a:moveTo>
                    <a:pt x="0" y="448056"/>
                  </a:moveTo>
                  <a:lnTo>
                    <a:pt x="374904" y="448056"/>
                  </a:lnTo>
                  <a:lnTo>
                    <a:pt x="374904" y="0"/>
                  </a:lnTo>
                  <a:lnTo>
                    <a:pt x="740664" y="0"/>
                  </a:lnTo>
                </a:path>
              </a:pathLst>
            </a:custGeom>
            <a:noFill/>
            <a:ln w="19050">
              <a:solidFill>
                <a:srgbClr val="046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V="1">
              <a:off x="4496577" y="3770650"/>
              <a:ext cx="915097" cy="1"/>
            </a:xfrm>
            <a:prstGeom prst="line">
              <a:avLst/>
            </a:prstGeom>
            <a:ln w="19050">
              <a:solidFill>
                <a:srgbClr val="0467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20"/>
            <p:cNvSpPr/>
            <p:nvPr/>
          </p:nvSpPr>
          <p:spPr>
            <a:xfrm flipH="1" flipV="1">
              <a:off x="4514865" y="4196775"/>
              <a:ext cx="1152144" cy="548496"/>
            </a:xfrm>
            <a:custGeom>
              <a:avLst/>
              <a:gdLst>
                <a:gd name="connsiteX0" fmla="*/ 1152144 w 1152144"/>
                <a:gd name="connsiteY0" fmla="*/ 0 h 521208"/>
                <a:gd name="connsiteX1" fmla="*/ 0 w 1152144"/>
                <a:gd name="connsiteY1" fmla="*/ 0 h 521208"/>
                <a:gd name="connsiteX2" fmla="*/ 0 w 1152144"/>
                <a:gd name="connsiteY2" fmla="*/ 521208 h 521208"/>
                <a:gd name="connsiteX0" fmla="*/ 1152144 w 1152144"/>
                <a:gd name="connsiteY0" fmla="*/ 0 h 818316"/>
                <a:gd name="connsiteX1" fmla="*/ 0 w 1152144"/>
                <a:gd name="connsiteY1" fmla="*/ 0 h 818316"/>
                <a:gd name="connsiteX2" fmla="*/ 0 w 1152144"/>
                <a:gd name="connsiteY2" fmla="*/ 818316 h 8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144" h="818316">
                  <a:moveTo>
                    <a:pt x="1152144" y="0"/>
                  </a:moveTo>
                  <a:lnTo>
                    <a:pt x="0" y="0"/>
                  </a:lnTo>
                  <a:lnTo>
                    <a:pt x="0" y="818316"/>
                  </a:lnTo>
                </a:path>
              </a:pathLst>
            </a:custGeom>
            <a:noFill/>
            <a:ln w="19050">
              <a:solidFill>
                <a:srgbClr val="046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4"/>
          <p:cNvSpPr txBox="1">
            <a:spLocks/>
          </p:cNvSpPr>
          <p:nvPr/>
        </p:nvSpPr>
        <p:spPr>
          <a:xfrm>
            <a:off x="617667" y="563806"/>
            <a:ext cx="10956667" cy="5657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800" b="1" i="0" kern="1200" cap="all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defRPr>
            </a:lvl1pPr>
          </a:lstStyle>
          <a:p>
            <a:r>
              <a:rPr lang="en-US" sz="3600" dirty="0"/>
              <a:t>Multitude of </a:t>
            </a:r>
            <a:r>
              <a:rPr lang="en-US" sz="3600" dirty="0" smtClean="0"/>
              <a:t>resources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55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6145" y="29984"/>
            <a:ext cx="7738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cap="all" dirty="0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rPr>
              <a:t>Hadasit cGMP for biopharmaceuticals production:</a:t>
            </a:r>
          </a:p>
          <a:p>
            <a:pPr algn="ctr"/>
            <a:r>
              <a:rPr lang="en-US" sz="2400" b="1" cap="all" dirty="0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rPr>
              <a:t>Your partner for 1st in man and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950" y="1049313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rPr>
              <a:t>From bench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9" y="1512655"/>
            <a:ext cx="2818638" cy="160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30" y="1472474"/>
            <a:ext cx="2496695" cy="166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84517" y="999753"/>
            <a:ext cx="149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rPr>
              <a:t>To product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003" y="1072364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rPr>
              <a:t>To patient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91" y="1472474"/>
            <a:ext cx="2533240" cy="164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Brace 11"/>
          <p:cNvSpPr/>
          <p:nvPr/>
        </p:nvSpPr>
        <p:spPr>
          <a:xfrm rot="5400000">
            <a:off x="6001653" y="538294"/>
            <a:ext cx="659152" cy="6380924"/>
          </a:xfrm>
          <a:prstGeom prst="rightBrace">
            <a:avLst>
              <a:gd name="adj1" fmla="val 8333"/>
              <a:gd name="adj2" fmla="val 49648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3587" y="3299790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Our expertise &amp; experience:</a:t>
            </a:r>
            <a:endParaRPr lang="en-US" sz="2400" b="1" dirty="0">
              <a:latin typeface="Calibri" panose="020F0502020204030204" pitchFamily="34" charset="0"/>
              <a:ea typeface="Comic Sans MS" charset="0"/>
              <a:cs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9129" y="4154562"/>
            <a:ext cx="7948330" cy="1569660"/>
          </a:xfrm>
          <a:prstGeom prst="rect">
            <a:avLst/>
          </a:prstGeom>
          <a:noFill/>
          <a:ln w="28575">
            <a:solidFill>
              <a:srgbClr val="558ACB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Over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 charset="0"/>
                <a:cs typeface="Comic Sans MS" charset="0"/>
              </a:rPr>
              <a:t>25 years </a:t>
            </a:r>
            <a:r>
              <a:rPr lang="en-US" sz="2400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of biopharmaceutical production experience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Production of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 charset="0"/>
                <a:cs typeface="Comic Sans MS" charset="0"/>
              </a:rPr>
              <a:t>over 50, 1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 charset="0"/>
                <a:cs typeface="Comic Sans MS" charset="0"/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 charset="0"/>
                <a:cs typeface="Comic Sans MS" charset="0"/>
              </a:rPr>
              <a:t> in man </a:t>
            </a:r>
            <a:r>
              <a:rPr lang="en-US" sz="2400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biopharmaceuticals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 charset="0"/>
                <a:cs typeface="Comic Sans MS" charset="0"/>
              </a:rPr>
              <a:t>Production for Phase I, II &amp; III </a:t>
            </a:r>
            <a:r>
              <a:rPr lang="en-US" sz="2400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clinical studies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 charset="0"/>
                <a:cs typeface="Comic Sans MS" charset="0"/>
              </a:rPr>
              <a:t>Ministry of Health approval certificate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omic Sans MS" charset="0"/>
              <a:cs typeface="Comic Sans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392" y="6182139"/>
            <a:ext cx="678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Contact information: </a:t>
            </a:r>
            <a:r>
              <a:rPr lang="en-US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Dr. Linda Rasooly, Director of the cGMP facility; 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mail: </a:t>
            </a:r>
            <a:r>
              <a:rPr lang="en-US" b="1" dirty="0" smtClean="0">
                <a:latin typeface="Calibri" panose="020F0502020204030204" pitchFamily="34" charset="0"/>
                <a:ea typeface="Comic Sans MS" charset="0"/>
                <a:cs typeface="Comic Sans MS" charset="0"/>
                <a:hlinkClick r:id="rId5"/>
              </a:rPr>
              <a:t>LINDAR@hadassah.org.il</a:t>
            </a:r>
            <a:r>
              <a:rPr lang="en-US" b="1" dirty="0" smtClean="0">
                <a:latin typeface="Calibri" panose="020F0502020204030204" pitchFamily="34" charset="0"/>
                <a:ea typeface="Comic Sans MS" charset="0"/>
                <a:cs typeface="Comic Sans MS" charset="0"/>
              </a:rPr>
              <a:t>; phone: 052-6429936 </a:t>
            </a:r>
            <a:endParaRPr lang="en-US" b="1" dirty="0">
              <a:latin typeface="Calibri" panose="020F0502020204030204" pitchFamily="34" charset="0"/>
              <a:ea typeface="Comic Sans MS" charset="0"/>
              <a:cs typeface="Comic Sans MS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" y="23743"/>
            <a:ext cx="993927" cy="1004280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4114807" y="2067339"/>
            <a:ext cx="685796" cy="3776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726025" y="2096391"/>
            <a:ext cx="685796" cy="3776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5277"/>
            <a:ext cx="11540278" cy="1149545"/>
          </a:xfrm>
        </p:spPr>
        <p:txBody>
          <a:bodyPr/>
          <a:lstStyle/>
          <a:p>
            <a:pPr algn="ctr"/>
            <a:r>
              <a:rPr lang="en-US" sz="2800" dirty="0"/>
              <a:t>Surgical innovation &amp; technology center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chemeClr val="tx2"/>
                </a:solidFill>
              </a:rPr>
              <a:t>Headed BY Prof. Yoav MINTZ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2329153"/>
            <a:ext cx="4710561" cy="3532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363" y="2015027"/>
            <a:ext cx="1043757" cy="778923"/>
          </a:xfrm>
          <a:prstGeom prst="rect">
            <a:avLst/>
          </a:prstGeom>
        </p:spPr>
      </p:pic>
      <p:sp>
        <p:nvSpPr>
          <p:cNvPr id="10" name="AutoShape 2" descr="תוצאת תמונה עבור ‪lumeni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44" y="2916477"/>
            <a:ext cx="1235891" cy="340736"/>
          </a:xfrm>
          <a:prstGeom prst="rect">
            <a:avLst/>
          </a:prstGeom>
        </p:spPr>
      </p:pic>
      <p:sp>
        <p:nvSpPr>
          <p:cNvPr id="12" name="AutoShape 4" descr="תוצאת תמונה עבור ‪EON surgical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1363" y="4226644"/>
            <a:ext cx="1168385" cy="1168385"/>
          </a:xfrm>
          <a:prstGeom prst="rect">
            <a:avLst/>
          </a:prstGeom>
        </p:spPr>
      </p:pic>
      <p:pic>
        <p:nvPicPr>
          <p:cNvPr id="5126" name="Picture 6" descr="תוצאת תמונה עבור ‪virtual ports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048" y="3321317"/>
            <a:ext cx="1168385" cy="11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תוצאת תמונה עבור ‪easyNotes medical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6556" y="5354712"/>
            <a:ext cx="1100878" cy="394654"/>
          </a:xfrm>
          <a:prstGeom prst="rect">
            <a:avLst/>
          </a:prstGeom>
        </p:spPr>
      </p:pic>
      <p:pic>
        <p:nvPicPr>
          <p:cNvPr id="26" name="Picture 25" descr="Hadassah_Medical_Center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4929"/>
            <a:ext cx="606862" cy="645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612776" y="2446397"/>
            <a:ext cx="4654116" cy="276999"/>
            <a:chOff x="5701554" y="2465525"/>
            <a:chExt cx="4469645" cy="276999"/>
          </a:xfrm>
        </p:grpSpPr>
        <p:sp>
          <p:nvSpPr>
            <p:cNvPr id="28" name="Rectangle 27"/>
            <p:cNvSpPr/>
            <p:nvPr/>
          </p:nvSpPr>
          <p:spPr>
            <a:xfrm>
              <a:off x="7149613" y="2465525"/>
              <a:ext cx="302158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R&amp;D expertise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701554" y="2581835"/>
              <a:ext cx="1250575" cy="0"/>
            </a:xfrm>
            <a:prstGeom prst="line">
              <a:avLst/>
            </a:prstGeom>
            <a:ln w="12700">
              <a:solidFill>
                <a:srgbClr val="0467C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12775" y="3312211"/>
            <a:ext cx="4330700" cy="276999"/>
            <a:chOff x="5701554" y="3274593"/>
            <a:chExt cx="4137390" cy="276999"/>
          </a:xfrm>
        </p:grpSpPr>
        <p:sp>
          <p:nvSpPr>
            <p:cNvPr id="31" name="Rectangle 30"/>
            <p:cNvSpPr/>
            <p:nvPr/>
          </p:nvSpPr>
          <p:spPr>
            <a:xfrm>
              <a:off x="7138737" y="3274593"/>
              <a:ext cx="2700207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Large animals OR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01554" y="3404475"/>
              <a:ext cx="1250575" cy="0"/>
            </a:xfrm>
            <a:prstGeom prst="line">
              <a:avLst/>
            </a:prstGeom>
            <a:ln w="12700">
              <a:solidFill>
                <a:srgbClr val="0467C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12775" y="4148078"/>
            <a:ext cx="4111625" cy="276999"/>
            <a:chOff x="5701554" y="4109619"/>
            <a:chExt cx="4027664" cy="276999"/>
          </a:xfrm>
        </p:grpSpPr>
        <p:sp>
          <p:nvSpPr>
            <p:cNvPr id="34" name="Rectangle 33"/>
            <p:cNvSpPr/>
            <p:nvPr/>
          </p:nvSpPr>
          <p:spPr>
            <a:xfrm>
              <a:off x="7149614" y="4109619"/>
              <a:ext cx="257960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Access to leading experts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701554" y="4241335"/>
              <a:ext cx="1250575" cy="0"/>
            </a:xfrm>
            <a:prstGeom prst="line">
              <a:avLst/>
            </a:prstGeom>
            <a:ln w="12700">
              <a:solidFill>
                <a:srgbClr val="0467C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12775" y="4945849"/>
            <a:ext cx="4445000" cy="276999"/>
            <a:chOff x="5701554" y="4918686"/>
            <a:chExt cx="4445000" cy="276999"/>
          </a:xfrm>
        </p:grpSpPr>
        <p:sp>
          <p:nvSpPr>
            <p:cNvPr id="37" name="Rectangle 36"/>
            <p:cNvSpPr/>
            <p:nvPr/>
          </p:nvSpPr>
          <p:spPr>
            <a:xfrm>
              <a:off x="7149614" y="4918686"/>
              <a:ext cx="299694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Unique animal models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701554" y="5088499"/>
              <a:ext cx="1250575" cy="0"/>
            </a:xfrm>
            <a:prstGeom prst="line">
              <a:avLst/>
            </a:prstGeom>
            <a:ln w="12700">
              <a:solidFill>
                <a:srgbClr val="0467C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12775" y="5723575"/>
            <a:ext cx="4445000" cy="276999"/>
            <a:chOff x="5701554" y="4918686"/>
            <a:chExt cx="4445000" cy="276999"/>
          </a:xfrm>
        </p:grpSpPr>
        <p:sp>
          <p:nvSpPr>
            <p:cNvPr id="40" name="Rectangle 39"/>
            <p:cNvSpPr/>
            <p:nvPr/>
          </p:nvSpPr>
          <p:spPr>
            <a:xfrm>
              <a:off x="7149614" y="4918686"/>
              <a:ext cx="299694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Surgical training services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701554" y="5088499"/>
              <a:ext cx="1250575" cy="0"/>
            </a:xfrm>
            <a:prstGeom prst="line">
              <a:avLst/>
            </a:prstGeom>
            <a:ln w="12700">
              <a:solidFill>
                <a:srgbClr val="0467C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95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27015" y="1368549"/>
            <a:ext cx="2112264" cy="474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985266" y="1368549"/>
            <a:ext cx="2112264" cy="474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86739" y="1368549"/>
            <a:ext cx="2112264" cy="474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12215" y="1392216"/>
            <a:ext cx="1695154" cy="1556244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70466" y="1392216"/>
            <a:ext cx="1695154" cy="1556244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71939" y="1392216"/>
            <a:ext cx="1695154" cy="1556244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185"/>
            <a:ext cx="6348238" cy="1217256"/>
          </a:xfrm>
        </p:spPr>
        <p:txBody>
          <a:bodyPr/>
          <a:lstStyle/>
          <a:p>
            <a:r>
              <a:rPr lang="en-US" dirty="0" err="1" smtClean="0"/>
              <a:t>Hadasit</a:t>
            </a:r>
            <a:r>
              <a:rPr lang="en-US" dirty="0" smtClean="0"/>
              <a:t> in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81858" y="6581507"/>
            <a:ext cx="220405" cy="153888"/>
          </a:xfrm>
        </p:spPr>
        <p:txBody>
          <a:bodyPr/>
          <a:lstStyle/>
          <a:p>
            <a:fld id="{B080D06F-0D2E-49ED-8066-25813A958DA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67" y="1826710"/>
            <a:ext cx="993362" cy="99168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87038" y="3765900"/>
            <a:ext cx="1992218" cy="1611242"/>
            <a:chOff x="587788" y="4004934"/>
            <a:chExt cx="1992218" cy="161124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05218" y="4004934"/>
              <a:ext cx="1957358" cy="51296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buFont typeface="Arial" panose="020B0604020202020204" pitchFamily="34" charset="0"/>
                <a:buNone/>
              </a:pPr>
              <a:r>
                <a:rPr lang="en-US" sz="1800" dirty="0" smtClean="0"/>
                <a:t>Over</a:t>
              </a:r>
              <a:r>
                <a:rPr lang="en-US" dirty="0" smtClean="0"/>
                <a:t> </a:t>
              </a:r>
              <a:r>
                <a:rPr lang="en-US" b="1" dirty="0" smtClean="0">
                  <a:latin typeface="Calibri" charset="0"/>
                  <a:ea typeface="Calibri" charset="0"/>
                  <a:cs typeface="Calibri" charset="0"/>
                </a:rPr>
                <a:t>250</a:t>
              </a:r>
              <a:r>
                <a:rPr lang="en-US" dirty="0" smtClean="0"/>
                <a:t> </a:t>
              </a:r>
              <a:r>
                <a:rPr lang="en-US" sz="1800" dirty="0" smtClean="0"/>
                <a:t>active patent families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87788" y="4846735"/>
              <a:ext cx="1992218" cy="76944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buNone/>
              </a:pPr>
              <a:r>
                <a:rPr lang="en-US" sz="1800" dirty="0"/>
                <a:t>About</a:t>
              </a:r>
              <a:r>
                <a:rPr lang="en-US" dirty="0"/>
                <a:t> </a:t>
              </a:r>
              <a:r>
                <a:rPr lang="en-US" b="1" dirty="0" smtClean="0">
                  <a:latin typeface="Calibri" charset="0"/>
                  <a:ea typeface="Calibri" charset="0"/>
                  <a:cs typeface="Calibri" charset="0"/>
                </a:rPr>
                <a:t>40%</a:t>
              </a:r>
              <a:r>
                <a:rPr lang="en-US" sz="2800" dirty="0" smtClean="0"/>
                <a:t> </a:t>
              </a:r>
              <a:r>
                <a:rPr lang="en-US" sz="1800" dirty="0"/>
                <a:t>of them licensed to industrial companies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47006" y="1658441"/>
            <a:ext cx="1188784" cy="1155468"/>
            <a:chOff x="3117408" y="2998295"/>
            <a:chExt cx="1402588" cy="13632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408" y="3312787"/>
              <a:ext cx="1402588" cy="10487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01" y="2998295"/>
              <a:ext cx="793528" cy="58216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226202" y="3765900"/>
            <a:ext cx="1630392" cy="1354762"/>
            <a:chOff x="3026952" y="4004934"/>
            <a:chExt cx="1630392" cy="1354762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178805" y="4004934"/>
              <a:ext cx="1326687" cy="51296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b="1" dirty="0" smtClean="0">
                  <a:latin typeface="Calibri" charset="0"/>
                  <a:ea typeface="Calibri" charset="0"/>
                  <a:cs typeface="Calibri" charset="0"/>
                </a:rPr>
                <a:t>71%</a:t>
              </a:r>
              <a:endParaRPr lang="en-US" dirty="0" smtClean="0"/>
            </a:p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800" dirty="0" smtClean="0"/>
                <a:t>Pharma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026952" y="4846735"/>
              <a:ext cx="1630392" cy="51296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b="1" dirty="0" smtClean="0">
                  <a:latin typeface="Calibri" charset="0"/>
                  <a:ea typeface="Calibri" charset="0"/>
                  <a:cs typeface="Calibri" charset="0"/>
                </a:rPr>
                <a:t>29%</a:t>
              </a:r>
              <a:endParaRPr lang="en-US" dirty="0"/>
            </a:p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800" dirty="0" smtClean="0"/>
                <a:t>Med tech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11" y="1839642"/>
            <a:ext cx="632720" cy="965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99" y="1801206"/>
            <a:ext cx="1066625" cy="62704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297643" y="3765900"/>
            <a:ext cx="2090456" cy="1794122"/>
            <a:chOff x="9554768" y="3822054"/>
            <a:chExt cx="2090456" cy="1794122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9554768" y="4846735"/>
              <a:ext cx="2090456" cy="76944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latin typeface="Calibri" charset="0"/>
                  <a:ea typeface="Calibri" charset="0"/>
                  <a:cs typeface="Calibri" charset="0"/>
                </a:rPr>
                <a:t>100</a:t>
              </a:r>
              <a:r>
                <a:rPr lang="en-US" dirty="0" smtClean="0"/>
                <a:t> </a:t>
              </a:r>
              <a:r>
                <a:rPr lang="en-US" b="1" dirty="0" smtClean="0">
                  <a:latin typeface="Calibri" charset="0"/>
                  <a:ea typeface="Calibri" charset="0"/>
                  <a:cs typeface="Calibri" charset="0"/>
                </a:rPr>
                <a:t>new</a:t>
              </a:r>
              <a:endParaRPr lang="en-US" dirty="0"/>
            </a:p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800" dirty="0" smtClean="0"/>
                <a:t>R&amp;D &amp; service agreements per year</a:t>
              </a: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9554768" y="3822054"/>
              <a:ext cx="2090456" cy="76944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b="1" dirty="0" smtClean="0">
                  <a:latin typeface="Calibri" charset="0"/>
                  <a:ea typeface="Calibri" charset="0"/>
                  <a:cs typeface="Calibri" charset="0"/>
                </a:rPr>
                <a:t>20</a:t>
              </a:r>
              <a:r>
                <a:rPr lang="en-US" dirty="0" smtClean="0"/>
                <a:t> </a:t>
              </a:r>
              <a:r>
                <a:rPr lang="en-US" b="1" dirty="0" smtClean="0">
                  <a:latin typeface="Calibri" charset="0"/>
                  <a:ea typeface="Calibri" charset="0"/>
                  <a:cs typeface="Calibri" charset="0"/>
                </a:rPr>
                <a:t>new</a:t>
              </a:r>
              <a:endParaRPr lang="en-US" dirty="0" smtClean="0"/>
            </a:p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800" dirty="0" smtClean="0"/>
                <a:t>Commercialization</a:t>
              </a:r>
            </a:p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800" dirty="0" smtClean="0"/>
                <a:t>agreements per year</a:t>
              </a:r>
              <a:endParaRPr lang="en-US" sz="1800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2727015" y="6009539"/>
            <a:ext cx="2112264" cy="10169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985266" y="6009539"/>
            <a:ext cx="2112264" cy="10169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286739" y="6009539"/>
            <a:ext cx="2112264" cy="10169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973732" y="1368549"/>
            <a:ext cx="2112264" cy="474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58932" y="1392216"/>
            <a:ext cx="1695154" cy="1556244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231081" y="1392216"/>
            <a:ext cx="2112264" cy="474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411548" y="1392216"/>
            <a:ext cx="1695154" cy="1556244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185"/>
            <a:ext cx="6348238" cy="1217256"/>
          </a:xfrm>
        </p:spPr>
        <p:txBody>
          <a:bodyPr/>
          <a:lstStyle/>
          <a:p>
            <a:r>
              <a:rPr lang="en-US" dirty="0" err="1" smtClean="0"/>
              <a:t>Hadasit</a:t>
            </a:r>
            <a:r>
              <a:rPr lang="en-US" dirty="0" smtClean="0"/>
              <a:t> in numbers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14" y="1773229"/>
            <a:ext cx="949100" cy="102173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348902" y="3765900"/>
            <a:ext cx="1867156" cy="5129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 smtClean="0"/>
              <a:t>Over</a:t>
            </a:r>
            <a:r>
              <a:rPr lang="en-US" dirty="0" smtClean="0"/>
              <a:t>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50</a:t>
            </a:r>
            <a:r>
              <a:rPr lang="en-US" dirty="0" smtClean="0"/>
              <a:t> </a:t>
            </a:r>
            <a:r>
              <a:rPr lang="en-US" sz="1800" dirty="0" smtClean="0"/>
              <a:t>spinoffs established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24" y="1801206"/>
            <a:ext cx="1066625" cy="627046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938136" y="3765900"/>
            <a:ext cx="2147860" cy="5129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 smtClean="0"/>
              <a:t>Holdings </a:t>
            </a:r>
            <a:r>
              <a:rPr lang="en-US" sz="1800" dirty="0"/>
              <a:t>in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110</a:t>
            </a:r>
            <a:r>
              <a:rPr lang="en-US" sz="18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smtClean="0"/>
              <a:t>companies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73732" y="6009539"/>
            <a:ext cx="2112264" cy="10169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226348" y="6009539"/>
            <a:ext cx="2112264" cy="10169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07394" y="4561534"/>
            <a:ext cx="16093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15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rPr>
              <a:t>of them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rPr>
              <a:t>are public</a:t>
            </a:r>
          </a:p>
        </p:txBody>
      </p:sp>
    </p:spTree>
    <p:extLst>
      <p:ext uri="{BB962C8B-B14F-4D97-AF65-F5344CB8AC3E}">
        <p14:creationId xmlns:p14="http://schemas.microsoft.com/office/powerpoint/2010/main" val="40837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9102"/>
            <a:ext cx="5284303" cy="1855212"/>
          </a:xfrm>
        </p:spPr>
        <p:txBody>
          <a:bodyPr>
            <a:noAutofit/>
          </a:bodyPr>
          <a:lstStyle/>
          <a:p>
            <a:r>
              <a:rPr lang="en-US" sz="4000" dirty="0" smtClean="0"/>
              <a:t>Our transfer model:</a:t>
            </a:r>
            <a:br>
              <a:rPr lang="en-US" sz="4000" dirty="0" smtClean="0"/>
            </a:br>
            <a:r>
              <a:rPr lang="en-US" sz="4000" dirty="0" smtClean="0"/>
              <a:t>from discovery to revenues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010420" y="1168401"/>
            <a:ext cx="1699994" cy="1402907"/>
            <a:chOff x="9010420" y="1168401"/>
            <a:chExt cx="1699994" cy="14029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420" y="1168401"/>
              <a:ext cx="1699994" cy="140290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524471">
              <a:off x="9158491" y="1617890"/>
              <a:ext cx="1075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bg1"/>
                  </a:solidFill>
                </a:rPr>
                <a:t>Discovery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&amp;</a:t>
              </a:r>
            </a:p>
            <a:p>
              <a:pPr lvl="0" algn="ctr"/>
              <a:r>
                <a:rPr lang="en-US" sz="1400" b="1" dirty="0" smtClean="0">
                  <a:solidFill>
                    <a:schemeClr val="bg1"/>
                  </a:solidFill>
                </a:rPr>
                <a:t>Innovation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53411" y="2336206"/>
            <a:ext cx="1185516" cy="2191162"/>
            <a:chOff x="9953411" y="2336206"/>
            <a:chExt cx="1185516" cy="21911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411" y="2336206"/>
              <a:ext cx="1185516" cy="219116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096749" y="3225763"/>
              <a:ext cx="966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rtl="1"/>
              <a:r>
                <a:rPr lang="en-US" sz="1400" b="1" dirty="0">
                  <a:solidFill>
                    <a:schemeClr val="bg1"/>
                  </a:solidFill>
                </a:rPr>
                <a:t>Evaluation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010420" y="4115520"/>
            <a:ext cx="1765167" cy="1567204"/>
            <a:chOff x="9010420" y="4115520"/>
            <a:chExt cx="1765167" cy="15672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420" y="4115520"/>
              <a:ext cx="1765167" cy="156720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9276703">
              <a:off x="9283650" y="4544128"/>
              <a:ext cx="11196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rtl="1"/>
              <a:r>
                <a:rPr kumimoji="1" lang="en-US" altLang="he-IL" sz="1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Patenting</a:t>
              </a:r>
            </a:p>
            <a:p>
              <a:pPr lvl="0" algn="ctr" rtl="1"/>
              <a:r>
                <a:rPr kumimoji="1" lang="en-US" altLang="he-IL" sz="1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&amp;</a:t>
              </a:r>
              <a:r>
                <a:rPr kumimoji="1" lang="en-US" altLang="he-IL" sz="14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kumimoji="1" lang="en-US" altLang="he-IL" sz="1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Marketing</a:t>
              </a:r>
            </a:p>
            <a:p>
              <a:pPr lvl="0" algn="ctr" rtl="1"/>
              <a:r>
                <a:rPr kumimoji="1" lang="en-US" altLang="he-IL" sz="1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Strategy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23906" y="4081023"/>
            <a:ext cx="1861212" cy="1625766"/>
            <a:chOff x="7023906" y="4081023"/>
            <a:chExt cx="1861212" cy="16257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906" y="4081023"/>
              <a:ext cx="1774313" cy="16257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1934559">
              <a:off x="7312123" y="4680131"/>
              <a:ext cx="1572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rtl="1"/>
              <a:r>
                <a:rPr kumimoji="1" lang="en-US" altLang="he-IL" sz="14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Biz dev &amp;</a:t>
              </a:r>
            </a:p>
            <a:p>
              <a:pPr lvl="0" algn="ctr" rtl="1"/>
              <a:r>
                <a:rPr kumimoji="1" lang="en-US" altLang="he-IL" sz="14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Commercialization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11776" y="2401502"/>
            <a:ext cx="1179783" cy="2064619"/>
            <a:chOff x="6611776" y="2401502"/>
            <a:chExt cx="1179783" cy="20646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776" y="2401502"/>
              <a:ext cx="1179783" cy="20646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20285" y="3143383"/>
              <a:ext cx="1051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altLang="he-IL" sz="1400" b="1" dirty="0">
                  <a:solidFill>
                    <a:schemeClr val="bg1"/>
                  </a:solidFill>
                </a:rPr>
                <a:t>Follow Up</a:t>
              </a:r>
            </a:p>
            <a:p>
              <a:pPr lvl="0" algn="ctr"/>
              <a:r>
                <a:rPr lang="en-US" altLang="he-IL" sz="1400" b="1" dirty="0">
                  <a:solidFill>
                    <a:schemeClr val="bg1"/>
                  </a:solidFill>
                </a:rPr>
                <a:t>on Contract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62959" y="1168401"/>
            <a:ext cx="1844886" cy="1655456"/>
            <a:chOff x="6962959" y="1168401"/>
            <a:chExt cx="1844886" cy="16554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59" y="1168401"/>
              <a:ext cx="1844886" cy="165545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9329121">
              <a:off x="7592022" y="1652031"/>
              <a:ext cx="827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Revenue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Sharing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8441349" y="2680508"/>
            <a:ext cx="1127708" cy="162095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800" b="1" i="0" kern="1200" cap="all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467C4"/>
                </a:solidFill>
              </a:rPr>
              <a:t>40%</a:t>
            </a:r>
          </a:p>
          <a:p>
            <a:pPr>
              <a:lnSpc>
                <a:spcPts val="800"/>
              </a:lnSpc>
            </a:pPr>
            <a:r>
              <a:rPr lang="en-US" sz="1100" dirty="0">
                <a:solidFill>
                  <a:srgbClr val="0467C4"/>
                </a:solidFill>
              </a:rPr>
              <a:t>The </a:t>
            </a:r>
            <a:r>
              <a:rPr lang="en-US" sz="1100" dirty="0" smtClean="0">
                <a:solidFill>
                  <a:srgbClr val="0467C4"/>
                </a:solidFill>
              </a:rPr>
              <a:t>inventor/s</a:t>
            </a:r>
          </a:p>
          <a:p>
            <a:pPr>
              <a:lnSpc>
                <a:spcPts val="800"/>
              </a:lnSpc>
            </a:pPr>
            <a:endParaRPr lang="en-US" sz="1100" dirty="0" smtClean="0">
              <a:solidFill>
                <a:srgbClr val="0467C4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467C4"/>
                </a:solidFill>
              </a:rPr>
              <a:t>20%</a:t>
            </a:r>
          </a:p>
          <a:p>
            <a:pPr>
              <a:lnSpc>
                <a:spcPts val="800"/>
              </a:lnSpc>
            </a:pPr>
            <a:r>
              <a:rPr lang="en-US" sz="1100" dirty="0">
                <a:solidFill>
                  <a:srgbClr val="0467C4"/>
                </a:solidFill>
              </a:rPr>
              <a:t>For </a:t>
            </a:r>
            <a:r>
              <a:rPr lang="en-US" sz="1100" dirty="0" smtClean="0">
                <a:solidFill>
                  <a:srgbClr val="0467C4"/>
                </a:solidFill>
              </a:rPr>
              <a:t>Research</a:t>
            </a:r>
          </a:p>
          <a:p>
            <a:pPr>
              <a:lnSpc>
                <a:spcPts val="800"/>
              </a:lnSpc>
            </a:pPr>
            <a:endParaRPr lang="en-US" sz="1100" dirty="0" smtClean="0">
              <a:solidFill>
                <a:srgbClr val="0467C4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467C4"/>
                </a:solidFill>
              </a:rPr>
              <a:t>40%</a:t>
            </a:r>
          </a:p>
          <a:p>
            <a:pPr>
              <a:lnSpc>
                <a:spcPts val="800"/>
              </a:lnSpc>
            </a:pPr>
            <a:r>
              <a:rPr lang="en-US" sz="1100" dirty="0">
                <a:solidFill>
                  <a:srgbClr val="0467C4"/>
                </a:solidFill>
              </a:rPr>
              <a:t>The </a:t>
            </a:r>
            <a:r>
              <a:rPr lang="en-US" sz="1100" dirty="0" smtClean="0">
                <a:solidFill>
                  <a:srgbClr val="0467C4"/>
                </a:solidFill>
              </a:rPr>
              <a:t>Institution</a:t>
            </a:r>
            <a:endParaRPr lang="en-US" sz="1100" dirty="0">
              <a:solidFill>
                <a:srgbClr val="0467C4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8545502" y="2079255"/>
            <a:ext cx="296770" cy="575179"/>
          </a:xfrm>
          <a:prstGeom prst="downArrow">
            <a:avLst/>
          </a:prstGeom>
          <a:solidFill>
            <a:srgbClr val="929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68" y="2121811"/>
            <a:ext cx="665436" cy="5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98" y="0"/>
            <a:ext cx="10744901" cy="604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179" y="6432884"/>
            <a:ext cx="1299410" cy="42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79367"/>
            <a:ext cx="12192000" cy="78633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6705" y="5100242"/>
            <a:ext cx="3209990" cy="532435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  <a:endParaRPr lang="en-US" sz="4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7294" b="17628"/>
          <a:stretch/>
        </p:blipFill>
        <p:spPr>
          <a:xfrm>
            <a:off x="1098884" y="3779320"/>
            <a:ext cx="4020548" cy="13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3534352" y="2982411"/>
            <a:ext cx="2273754" cy="0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47945" y="2982411"/>
            <a:ext cx="2273754" cy="0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938037" y="2982411"/>
            <a:ext cx="2273754" cy="0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8200" y="2982411"/>
            <a:ext cx="2273754" cy="0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247244" y="1686859"/>
            <a:ext cx="2275033" cy="128154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531177" y="1686859"/>
            <a:ext cx="2276929" cy="128154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686859"/>
            <a:ext cx="2273877" cy="128154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931563" y="1686859"/>
            <a:ext cx="2279939" cy="1281547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277"/>
            <a:ext cx="10515600" cy="625385"/>
          </a:xfrm>
        </p:spPr>
        <p:txBody>
          <a:bodyPr>
            <a:normAutofit/>
          </a:bodyPr>
          <a:lstStyle/>
          <a:p>
            <a:r>
              <a:rPr lang="en-US" sz="4000" dirty="0"/>
              <a:t>Our technology transfer success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027" y="4652754"/>
            <a:ext cx="1353798" cy="676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8426" y="3774626"/>
            <a:ext cx="1040525" cy="5202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6693" y="4301478"/>
            <a:ext cx="1003990" cy="5019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76581" y="3245739"/>
            <a:ext cx="9749986" cy="1451470"/>
            <a:chOff x="721959" y="4078348"/>
            <a:chExt cx="12628548" cy="18799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4078348"/>
              <a:ext cx="1293324" cy="6466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3301" y="4756403"/>
              <a:ext cx="1449975" cy="72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1888" y="5551946"/>
              <a:ext cx="812800" cy="406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26904" b="26904"/>
            <a:stretch/>
          </p:blipFill>
          <p:spPr>
            <a:xfrm>
              <a:off x="776999" y="5604710"/>
              <a:ext cx="1051791" cy="24291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9512" y="4826493"/>
              <a:ext cx="1006764" cy="50338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959" y="4089517"/>
              <a:ext cx="1161870" cy="58093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21752" b="21752"/>
            <a:stretch/>
          </p:blipFill>
          <p:spPr>
            <a:xfrm>
              <a:off x="11580508" y="4137842"/>
              <a:ext cx="1769999" cy="49999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155993" y="3415051"/>
            <a:ext cx="998846" cy="930898"/>
            <a:chOff x="4158798" y="4293664"/>
            <a:chExt cx="1151682" cy="107333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8798" y="4791159"/>
              <a:ext cx="1151682" cy="57584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50" y="4293664"/>
              <a:ext cx="1149779" cy="30283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54" y="1937825"/>
            <a:ext cx="631617" cy="633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23" y="1899564"/>
            <a:ext cx="446095" cy="6300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37" y="1854410"/>
            <a:ext cx="364908" cy="7203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74" y="1879614"/>
            <a:ext cx="333852" cy="6699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62745" y="2632708"/>
            <a:ext cx="1636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PHARMACEUTICALS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79028" y="2632708"/>
            <a:ext cx="138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DIGITAL HEALTH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30317" y="2632708"/>
            <a:ext cx="1508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MEDICAL DEVICES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91217" y="2632708"/>
            <a:ext cx="1966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LIFE SCIENCE &amp; BIOTECH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30343" y="3303471"/>
            <a:ext cx="2052664" cy="1362541"/>
            <a:chOff x="6008466" y="4216803"/>
            <a:chExt cx="2366750" cy="15710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16985" b="16583"/>
            <a:stretch/>
          </p:blipFill>
          <p:spPr>
            <a:xfrm>
              <a:off x="6008466" y="4233109"/>
              <a:ext cx="1293323" cy="4295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8452" b="9230"/>
            <a:stretch/>
          </p:blipFill>
          <p:spPr>
            <a:xfrm>
              <a:off x="6035112" y="4796879"/>
              <a:ext cx="1256146" cy="51702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25972" b="26893"/>
            <a:stretch/>
          </p:blipFill>
          <p:spPr>
            <a:xfrm>
              <a:off x="6035112" y="5453286"/>
              <a:ext cx="1419482" cy="3345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0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3675" y="4216803"/>
              <a:ext cx="861541" cy="43077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937336" y="1686860"/>
            <a:ext cx="2274455" cy="37869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47244" y="1686860"/>
            <a:ext cx="2274455" cy="37869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534064" y="1686860"/>
            <a:ext cx="2274455" cy="37869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8200" y="1686860"/>
            <a:ext cx="2274455" cy="37869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 descr="CardioVia_Logo"/>
          <p:cNvPicPr>
            <a:picLocks noChangeAspect="1" noChangeArrowheads="1"/>
          </p:cNvPicPr>
          <p:nvPr/>
        </p:nvPicPr>
        <p:blipFill>
          <a:blip r:embed="rId4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99" y="3926721"/>
            <a:ext cx="817835" cy="7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3">
            <a:grayscl/>
          </a:blip>
          <a:stretch>
            <a:fillRect/>
          </a:stretch>
        </p:blipFill>
        <p:spPr>
          <a:xfrm>
            <a:off x="6642659" y="4640908"/>
            <a:ext cx="1495965" cy="7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5277"/>
            <a:ext cx="8920904" cy="573940"/>
          </a:xfrm>
        </p:spPr>
        <p:txBody>
          <a:bodyPr/>
          <a:lstStyle/>
          <a:p>
            <a:r>
              <a:rPr lang="en-US" sz="3600" dirty="0" err="1" smtClean="0"/>
              <a:t>Biodesign</a:t>
            </a:r>
            <a:r>
              <a:rPr lang="en-US" sz="3600" dirty="0" smtClean="0"/>
              <a:t> </a:t>
            </a:r>
            <a:r>
              <a:rPr lang="en-US" sz="3600" dirty="0" err="1" smtClean="0"/>
              <a:t>israel</a:t>
            </a:r>
            <a:endParaRPr lang="en-US" sz="3600" dirty="0"/>
          </a:p>
        </p:txBody>
      </p:sp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4357" y="494058"/>
            <a:ext cx="2378519" cy="810859"/>
          </a:xfrm>
          <a:prstGeom prst="rect">
            <a:avLst/>
          </a:prstGeom>
        </p:spPr>
      </p:pic>
      <p:sp>
        <p:nvSpPr>
          <p:cNvPr id="8" name="TextBox 90"/>
          <p:cNvSpPr txBox="1">
            <a:spLocks noChangeArrowheads="1"/>
          </p:cNvSpPr>
          <p:nvPr/>
        </p:nvSpPr>
        <p:spPr bwMode="auto">
          <a:xfrm>
            <a:off x="792146" y="1113733"/>
            <a:ext cx="49339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latin typeface="Calibri Light" panose="020F0302020204030204" pitchFamily="34" charset="0"/>
                <a:ea typeface="Tahoma" charset="0"/>
                <a:cs typeface="+mj-cs"/>
              </a:rPr>
              <a:t>An academic program which creates groups of Medical Students, Engineering Students, Business Students, and Law Students working together toward a single Biotech Product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Calibri Light" panose="020F0302020204030204" pitchFamily="34" charset="0"/>
              <a:ea typeface="Tahoma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latin typeface="Calibri Light" panose="020F0302020204030204" pitchFamily="34" charset="0"/>
                <a:ea typeface="Tahoma" charset="0"/>
                <a:cs typeface="+mj-cs"/>
              </a:rPr>
              <a:t>Original concept - Stanford University</a:t>
            </a:r>
            <a:endParaRPr lang="he-IL" sz="2000" dirty="0">
              <a:latin typeface="Calibri Light" panose="020F0302020204030204" pitchFamily="34" charset="0"/>
              <a:ea typeface="Tahoma" charset="0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335869"/>
            <a:ext cx="1140995" cy="8085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Tahoma"/>
              </a:rPr>
              <a:t>Needs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Tahoma"/>
              </a:rPr>
              <a:t>Analysis</a:t>
            </a:r>
          </a:p>
        </p:txBody>
      </p:sp>
      <p:sp>
        <p:nvSpPr>
          <p:cNvPr id="10" name="Oval 9"/>
          <p:cNvSpPr/>
          <p:nvPr/>
        </p:nvSpPr>
        <p:spPr>
          <a:xfrm>
            <a:off x="4160846" y="3335869"/>
            <a:ext cx="1489335" cy="808568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0421" y="3335869"/>
            <a:ext cx="1111900" cy="80856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12" name="Hexagon 11"/>
          <p:cNvSpPr/>
          <p:nvPr/>
        </p:nvSpPr>
        <p:spPr>
          <a:xfrm>
            <a:off x="8066397" y="3344117"/>
            <a:ext cx="1648465" cy="808568"/>
          </a:xfrm>
          <a:prstGeom prst="hexagon">
            <a:avLst/>
          </a:prstGeom>
          <a:solidFill>
            <a:srgbClr val="E83838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Prototype</a:t>
            </a:r>
          </a:p>
        </p:txBody>
      </p:sp>
      <p:sp>
        <p:nvSpPr>
          <p:cNvPr id="13" name="Oval 12"/>
          <p:cNvSpPr/>
          <p:nvPr/>
        </p:nvSpPr>
        <p:spPr>
          <a:xfrm>
            <a:off x="8394357" y="4674729"/>
            <a:ext cx="1897370" cy="11223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Provisional Patent</a:t>
            </a:r>
          </a:p>
        </p:txBody>
      </p:sp>
      <p:sp>
        <p:nvSpPr>
          <p:cNvPr id="14" name="Snip Single Corner Rectangle 13"/>
          <p:cNvSpPr/>
          <p:nvPr/>
        </p:nvSpPr>
        <p:spPr>
          <a:xfrm>
            <a:off x="6822943" y="4930506"/>
            <a:ext cx="1261872" cy="1303363"/>
          </a:xfrm>
          <a:prstGeom prst="snip1Rect">
            <a:avLst/>
          </a:prstGeom>
          <a:solidFill>
            <a:schemeClr val="bg2">
              <a:lumMod val="90000"/>
            </a:schemeClr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Business Plan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16004" y="3643447"/>
            <a:ext cx="281053" cy="172413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775696" y="3639000"/>
            <a:ext cx="281053" cy="172413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529438" y="3683814"/>
            <a:ext cx="281053" cy="172413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6537456" y="1647456"/>
            <a:ext cx="2353174" cy="615553"/>
            <a:chOff x="-12136" y="281753"/>
            <a:chExt cx="2353246" cy="615156"/>
          </a:xfrm>
        </p:grpSpPr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445180" y="281753"/>
              <a:ext cx="1895930" cy="615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MT" charset="0"/>
                  <a:ea typeface="ArialMT" charset="0"/>
                  <a:cs typeface="ArialMT" charset="0"/>
                </a:rPr>
                <a:t>Bioengineering</a:t>
              </a:r>
            </a:p>
            <a:p>
              <a:r>
                <a:rPr lang="en-US" sz="1400" dirty="0">
                  <a:solidFill>
                    <a:srgbClr val="E6632E"/>
                  </a:solidFill>
                  <a:latin typeface="ArialMT" charset="0"/>
                  <a:ea typeface="ArialMT" charset="0"/>
                  <a:cs typeface="ArialMT" charset="0"/>
                </a:rPr>
                <a:t>Hebrew University</a:t>
              </a:r>
            </a:p>
          </p:txBody>
        </p:sp>
        <p:pic>
          <p:nvPicPr>
            <p:cNvPr id="22" name="Picture 5" descr="Log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12136" y="348490"/>
              <a:ext cx="421017" cy="44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8"/>
          <p:cNvGrpSpPr/>
          <p:nvPr/>
        </p:nvGrpSpPr>
        <p:grpSpPr>
          <a:xfrm>
            <a:off x="9386393" y="1647456"/>
            <a:ext cx="2230844" cy="572168"/>
            <a:chOff x="704657" y="5523799"/>
            <a:chExt cx="2065507" cy="572168"/>
          </a:xfrm>
        </p:grpSpPr>
        <p:sp>
          <p:nvSpPr>
            <p:cNvPr id="24" name="Rectangle 23"/>
            <p:cNvSpPr/>
            <p:nvPr/>
          </p:nvSpPr>
          <p:spPr>
            <a:xfrm>
              <a:off x="956733" y="5538500"/>
              <a:ext cx="1813431" cy="555890"/>
            </a:xfrm>
            <a:prstGeom prst="rect">
              <a:avLst/>
            </a:prstGeom>
            <a:solidFill>
              <a:srgbClr val="003A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79" t="12270" r="11046" b="14396"/>
            <a:stretch/>
          </p:blipFill>
          <p:spPr>
            <a:xfrm>
              <a:off x="704657" y="5538500"/>
              <a:ext cx="570172" cy="55746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52200" y="5523799"/>
              <a:ext cx="13963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Hadassah 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Medical Organization</a:t>
              </a:r>
            </a:p>
          </p:txBody>
        </p:sp>
      </p:grpSp>
      <p:sp>
        <p:nvSpPr>
          <p:cNvPr id="3" name="Left-Up Arrow 2"/>
          <p:cNvSpPr/>
          <p:nvPr/>
        </p:nvSpPr>
        <p:spPr>
          <a:xfrm rot="12941682">
            <a:off x="7654881" y="4249586"/>
            <a:ext cx="679102" cy="669566"/>
          </a:xfrm>
          <a:prstGeom prst="left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584369"/>
            <a:ext cx="63341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90"/>
          <p:cNvSpPr txBox="1">
            <a:spLocks noChangeArrowheads="1"/>
          </p:cNvSpPr>
          <p:nvPr/>
        </p:nvSpPr>
        <p:spPr bwMode="auto">
          <a:xfrm>
            <a:off x="541924" y="4501109"/>
            <a:ext cx="4933943" cy="19389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ea typeface="Tahoma" charset="0"/>
                <a:cs typeface="+mj-cs"/>
              </a:rPr>
              <a:t>5</a:t>
            </a:r>
            <a:r>
              <a:rPr lang="en-US" sz="2000" dirty="0" smtClean="0">
                <a:latin typeface="Calibri Light" panose="020F0302020204030204" pitchFamily="34" charset="0"/>
                <a:ea typeface="Tahoma" charset="0"/>
                <a:cs typeface="+mj-cs"/>
              </a:rPr>
              <a:t> Years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ea typeface="Tahoma" charset="0"/>
                <a:cs typeface="+mj-cs"/>
              </a:rPr>
              <a:t>20</a:t>
            </a:r>
            <a:r>
              <a:rPr lang="en-US" sz="2000" dirty="0" smtClean="0">
                <a:latin typeface="Calibri Light" panose="020F0302020204030204" pitchFamily="34" charset="0"/>
                <a:ea typeface="Tahoma" charset="0"/>
                <a:cs typeface="+mj-cs"/>
              </a:rPr>
              <a:t> projects 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ea typeface="Tahoma" charset="0"/>
                <a:cs typeface="+mj-cs"/>
              </a:rPr>
              <a:t>8</a:t>
            </a:r>
            <a:r>
              <a:rPr lang="en-US" sz="2000" dirty="0" smtClean="0">
                <a:latin typeface="Calibri Light" panose="020F0302020204030204" pitchFamily="34" charset="0"/>
                <a:ea typeface="Tahoma" charset="0"/>
                <a:cs typeface="+mj-cs"/>
              </a:rPr>
              <a:t> Projects already funded by external investors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Calibri Light" panose="020F0302020204030204" pitchFamily="34" charset="0"/>
                <a:ea typeface="Tahoma" charset="0"/>
                <a:cs typeface="+mj-cs"/>
              </a:rPr>
              <a:t>External funding </a:t>
            </a:r>
            <a:r>
              <a:rPr lang="en-US" sz="2000" b="1" dirty="0" smtClean="0">
                <a:latin typeface="Calibri Light" panose="020F0302020204030204" pitchFamily="34" charset="0"/>
                <a:ea typeface="Tahoma" charset="0"/>
                <a:cs typeface="+mj-cs"/>
              </a:rPr>
              <a:t>&gt; NIS 10 M 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ea typeface="Tahoma" charset="0"/>
                <a:cs typeface="+mj-cs"/>
              </a:rPr>
              <a:t>4 </a:t>
            </a:r>
            <a:r>
              <a:rPr lang="en-US" sz="2000" dirty="0" smtClean="0">
                <a:latin typeface="Calibri Light" panose="020F0302020204030204" pitchFamily="34" charset="0"/>
                <a:ea typeface="Tahoma" charset="0"/>
                <a:cs typeface="+mj-cs"/>
              </a:rPr>
              <a:t>technologies already in clinical trials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Calibri Light" panose="020F0302020204030204" pitchFamily="34" charset="0"/>
              <a:ea typeface="Tahoma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7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" y="-16081"/>
            <a:ext cx="12080634" cy="67966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" y="1921853"/>
            <a:ext cx="3469732" cy="1186803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166221" y="3310342"/>
            <a:ext cx="4736868" cy="2352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DE2A26"/>
                </a:solidFill>
              </a:rPr>
              <a:t>A BREATH OF FRESH AIR </a:t>
            </a:r>
            <a:br>
              <a:rPr lang="en-US" sz="2800" b="1" dirty="0" smtClean="0">
                <a:solidFill>
                  <a:srgbClr val="DE2A26"/>
                </a:solidFill>
              </a:rPr>
            </a:br>
            <a:r>
              <a:rPr lang="he-IL" sz="2800" b="1" dirty="0" smtClean="0">
                <a:solidFill>
                  <a:srgbClr val="DE2A26"/>
                </a:solidFill>
              </a:rPr>
              <a:t>FOR</a:t>
            </a:r>
            <a:r>
              <a:rPr lang="en-US" sz="2800" b="1" dirty="0" smtClean="0">
                <a:solidFill>
                  <a:srgbClr val="DE2A26"/>
                </a:solidFill>
              </a:rPr>
              <a:t> THE ISRAELI LIFE-SCIENCES START-UP ECO-SYSTEM </a:t>
            </a:r>
            <a:endParaRPr lang="en-US" sz="2800" b="1" dirty="0">
              <a:solidFill>
                <a:srgbClr val="DE2A26"/>
              </a:solidFill>
              <a:latin typeface="Calibri"/>
              <a:ea typeface="Helvetica Neue Light" charset="0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893" y="6457950"/>
            <a:ext cx="1090732" cy="312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19" y="0"/>
            <a:ext cx="8119177" cy="685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7294" b="17628"/>
          <a:stretch/>
        </p:blipFill>
        <p:spPr>
          <a:xfrm>
            <a:off x="449294" y="2690911"/>
            <a:ext cx="4493096" cy="1476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8" y="2797687"/>
            <a:ext cx="118168" cy="1370262"/>
          </a:xfrm>
          <a:prstGeom prst="rect">
            <a:avLst/>
          </a:prstGeom>
          <a:solidFill>
            <a:srgbClr val="0467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50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061" y="4501098"/>
            <a:ext cx="428132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The Technology Transfer Company of Hadassah University Hospitals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062" y="5701558"/>
            <a:ext cx="3532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Dr. Tamar Raz, CEO Oct  2018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" y="6131859"/>
            <a:ext cx="6306670" cy="0"/>
          </a:xfrm>
          <a:prstGeom prst="line">
            <a:avLst/>
          </a:prstGeom>
          <a:ln>
            <a:solidFill>
              <a:srgbClr val="0467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2158999"/>
            <a:ext cx="12192000" cy="4619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29534" y="2361199"/>
            <a:ext cx="3523036" cy="2580106"/>
            <a:chOff x="7529534" y="2361199"/>
            <a:chExt cx="3523036" cy="2580106"/>
          </a:xfrm>
        </p:grpSpPr>
        <p:sp>
          <p:nvSpPr>
            <p:cNvPr id="38" name="Chevron 37"/>
            <p:cNvSpPr/>
            <p:nvPr/>
          </p:nvSpPr>
          <p:spPr>
            <a:xfrm flipH="1">
              <a:off x="7529534" y="2361199"/>
              <a:ext cx="3523036" cy="2580106"/>
            </a:xfrm>
            <a:prstGeom prst="chevron">
              <a:avLst>
                <a:gd name="adj" fmla="val 3393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89482" y="3113339"/>
              <a:ext cx="20220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Calibri"/>
                  <a:ea typeface="Helvetica Neue Thin" charset="0"/>
                  <a:cs typeface="Calibri"/>
                </a:rPr>
                <a:t>We Transfer</a:t>
              </a:r>
            </a:p>
            <a:p>
              <a:pPr>
                <a:lnSpc>
                  <a:spcPts val="34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Calibri"/>
                  <a:ea typeface="Helvetica Neue Thin" charset="0"/>
                  <a:cs typeface="Calibri"/>
                </a:rPr>
                <a:t>to Market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9430" y="2361199"/>
            <a:ext cx="3523038" cy="2580106"/>
            <a:chOff x="1139430" y="2361199"/>
            <a:chExt cx="3523038" cy="2580106"/>
          </a:xfrm>
        </p:grpSpPr>
        <p:sp>
          <p:nvSpPr>
            <p:cNvPr id="39" name="Chevron 38"/>
            <p:cNvSpPr/>
            <p:nvPr/>
          </p:nvSpPr>
          <p:spPr>
            <a:xfrm>
              <a:off x="1139430" y="2361199"/>
              <a:ext cx="3523038" cy="2580106"/>
            </a:xfrm>
            <a:prstGeom prst="chevron">
              <a:avLst>
                <a:gd name="adj" fmla="val 3393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01552" y="3367338"/>
              <a:ext cx="2115924" cy="53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en-US" sz="2800" b="1" dirty="0">
                  <a:solidFill>
                    <a:srgbClr val="595959"/>
                  </a:solidFill>
                  <a:latin typeface="Calibri"/>
                  <a:ea typeface="Helvetica Neue Thin" charset="0"/>
                  <a:cs typeface="Calibri"/>
                </a:rPr>
                <a:t>We</a:t>
              </a:r>
              <a:r>
                <a:rPr lang="he-IL" sz="2800" b="1" dirty="0">
                  <a:solidFill>
                    <a:srgbClr val="595959"/>
                  </a:solidFill>
                  <a:latin typeface="Calibri"/>
                  <a:ea typeface="Helvetica Neue Thin" charset="0"/>
                  <a:cs typeface="Calibri"/>
                </a:rPr>
                <a:t> </a:t>
              </a:r>
              <a:r>
                <a:rPr lang="en-US" sz="2800" b="1" dirty="0">
                  <a:solidFill>
                    <a:srgbClr val="595959"/>
                  </a:solidFill>
                  <a:latin typeface="Calibri"/>
                  <a:ea typeface="Helvetica Neue Thin" charset="0"/>
                  <a:cs typeface="Calibri"/>
                </a:rPr>
                <a:t>Invent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317624" y="1462248"/>
            <a:ext cx="238230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3600" b="1" dirty="0">
                <a:solidFill>
                  <a:srgbClr val="7F7F7F"/>
                </a:solidFill>
                <a:latin typeface="Calibri"/>
                <a:ea typeface="Helvetica Neue Thin" charset="0"/>
                <a:cs typeface="Calibri"/>
              </a:rPr>
              <a:t>HADASSAH </a:t>
            </a:r>
          </a:p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7F7F7F"/>
                </a:solidFill>
                <a:latin typeface="Calibri"/>
                <a:ea typeface="Helvetica Neue Thin" charset="0"/>
                <a:cs typeface="Calibri"/>
              </a:rPr>
              <a:t>Innovation hub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78309" y="1462248"/>
            <a:ext cx="301413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HADASIT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Commercialization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experts </a:t>
            </a:r>
          </a:p>
        </p:txBody>
      </p:sp>
    </p:spTree>
    <p:extLst>
      <p:ext uri="{BB962C8B-B14F-4D97-AF65-F5344CB8AC3E}">
        <p14:creationId xmlns:p14="http://schemas.microsoft.com/office/powerpoint/2010/main" val="6953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2158999"/>
            <a:ext cx="12192000" cy="46196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4269" y="2158999"/>
            <a:ext cx="10626557" cy="2979616"/>
          </a:xfrm>
          <a:custGeom>
            <a:avLst/>
            <a:gdLst/>
            <a:ahLst/>
            <a:cxnLst/>
            <a:rect l="l" t="t" r="r" b="b"/>
            <a:pathLst>
              <a:path w="10626557" h="2979616">
                <a:moveTo>
                  <a:pt x="0" y="0"/>
                </a:moveTo>
                <a:lnTo>
                  <a:pt x="10626557" y="0"/>
                </a:lnTo>
                <a:lnTo>
                  <a:pt x="9621630" y="1492252"/>
                </a:lnTo>
                <a:lnTo>
                  <a:pt x="10623265" y="2979616"/>
                </a:lnTo>
                <a:lnTo>
                  <a:pt x="3293" y="2979616"/>
                </a:lnTo>
                <a:lnTo>
                  <a:pt x="1004928" y="149225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evron 18"/>
          <p:cNvSpPr/>
          <p:nvPr/>
        </p:nvSpPr>
        <p:spPr>
          <a:xfrm flipH="1">
            <a:off x="7529534" y="2361199"/>
            <a:ext cx="3523036" cy="2580106"/>
          </a:xfrm>
          <a:prstGeom prst="chevron">
            <a:avLst>
              <a:gd name="adj" fmla="val 33936"/>
            </a:avLst>
          </a:prstGeom>
          <a:solidFill>
            <a:schemeClr val="tx1">
              <a:lumMod val="75000"/>
              <a:lumOff val="25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139430" y="2361199"/>
            <a:ext cx="3523038" cy="2580106"/>
          </a:xfrm>
          <a:prstGeom prst="chevron">
            <a:avLst>
              <a:gd name="adj" fmla="val 33936"/>
            </a:avLst>
          </a:prstGeom>
          <a:solidFill>
            <a:schemeClr val="tx1">
              <a:lumMod val="75000"/>
              <a:lumOff val="25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1746" y="2621171"/>
            <a:ext cx="6428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/>
                <a:ea typeface="Helvetica Neue" charset="0"/>
                <a:cs typeface="Calibri"/>
              </a:rPr>
              <a:t>BRINGING IT ALL TOGETHER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17624" y="1462248"/>
            <a:ext cx="238230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3600" b="1" dirty="0">
                <a:solidFill>
                  <a:srgbClr val="7F7F7F"/>
                </a:solidFill>
                <a:latin typeface="Calibri"/>
                <a:ea typeface="Helvetica Neue Thin" charset="0"/>
                <a:cs typeface="Calibri"/>
              </a:rPr>
              <a:t>HADASSAH </a:t>
            </a:r>
          </a:p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7F7F7F"/>
                </a:solidFill>
                <a:latin typeface="Calibri"/>
                <a:ea typeface="Helvetica Neue Thin" charset="0"/>
                <a:cs typeface="Calibri"/>
              </a:rPr>
              <a:t>Innovation hub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8309" y="1462248"/>
            <a:ext cx="301413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HADASIT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Commercialization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experts </a:t>
            </a:r>
          </a:p>
        </p:txBody>
      </p:sp>
      <p:sp>
        <p:nvSpPr>
          <p:cNvPr id="22" name="Chevron 29"/>
          <p:cNvSpPr/>
          <p:nvPr/>
        </p:nvSpPr>
        <p:spPr>
          <a:xfrm flipH="1">
            <a:off x="10415898" y="1013855"/>
            <a:ext cx="1776102" cy="5274793"/>
          </a:xfrm>
          <a:custGeom>
            <a:avLst/>
            <a:gdLst/>
            <a:ahLst/>
            <a:cxnLst/>
            <a:rect l="l" t="t" r="r" b="b"/>
            <a:pathLst>
              <a:path w="1776102" h="5274793">
                <a:moveTo>
                  <a:pt x="0" y="0"/>
                </a:moveTo>
                <a:lnTo>
                  <a:pt x="0" y="5274793"/>
                </a:lnTo>
                <a:lnTo>
                  <a:pt x="1776102" y="2637396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9"/>
          <p:cNvSpPr/>
          <p:nvPr/>
        </p:nvSpPr>
        <p:spPr>
          <a:xfrm>
            <a:off x="0" y="979562"/>
            <a:ext cx="1799196" cy="5343379"/>
          </a:xfrm>
          <a:custGeom>
            <a:avLst/>
            <a:gdLst/>
            <a:ahLst/>
            <a:cxnLst/>
            <a:rect l="l" t="t" r="r" b="b"/>
            <a:pathLst>
              <a:path w="1799196" h="5343379">
                <a:moveTo>
                  <a:pt x="0" y="0"/>
                </a:moveTo>
                <a:lnTo>
                  <a:pt x="1799196" y="2671689"/>
                </a:lnTo>
                <a:lnTo>
                  <a:pt x="0" y="5343379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23"/>
          <p:cNvSpPr/>
          <p:nvPr/>
        </p:nvSpPr>
        <p:spPr>
          <a:xfrm flipH="1">
            <a:off x="7529534" y="2361199"/>
            <a:ext cx="3523036" cy="2580106"/>
          </a:xfrm>
          <a:prstGeom prst="chevron">
            <a:avLst>
              <a:gd name="adj" fmla="val 33936"/>
            </a:avLst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139430" y="2361199"/>
            <a:ext cx="3523038" cy="2580106"/>
          </a:xfrm>
          <a:prstGeom prst="chevron">
            <a:avLst>
              <a:gd name="adj" fmla="val 3393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611076"/>
            <a:ext cx="12192000" cy="216829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/>
          <p:nvPr/>
        </p:nvSpPr>
        <p:spPr>
          <a:xfrm>
            <a:off x="726772" y="2158999"/>
            <a:ext cx="10757998" cy="2979616"/>
          </a:xfrm>
          <a:custGeom>
            <a:avLst/>
            <a:gdLst/>
            <a:ahLst/>
            <a:cxnLst/>
            <a:rect l="l" t="t" r="r" b="b"/>
            <a:pathLst>
              <a:path w="10757998" h="2979616">
                <a:moveTo>
                  <a:pt x="0" y="0"/>
                </a:moveTo>
                <a:lnTo>
                  <a:pt x="10757998" y="0"/>
                </a:lnTo>
                <a:lnTo>
                  <a:pt x="9753070" y="1492252"/>
                </a:lnTo>
                <a:lnTo>
                  <a:pt x="10754706" y="2979616"/>
                </a:lnTo>
                <a:lnTo>
                  <a:pt x="3292" y="2979616"/>
                </a:lnTo>
                <a:lnTo>
                  <a:pt x="1004928" y="149225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2158999"/>
            <a:ext cx="12192000" cy="2979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2"/>
          <a:stretch/>
        </p:blipFill>
        <p:spPr>
          <a:xfrm>
            <a:off x="5062418" y="1365250"/>
            <a:ext cx="2067164" cy="611606"/>
          </a:xfrm>
          <a:prstGeom prst="rect">
            <a:avLst/>
          </a:prstGeom>
        </p:spPr>
      </p:pic>
      <p:sp>
        <p:nvSpPr>
          <p:cNvPr id="30" name="Chevron 29"/>
          <p:cNvSpPr/>
          <p:nvPr/>
        </p:nvSpPr>
        <p:spPr>
          <a:xfrm>
            <a:off x="-447518" y="1"/>
            <a:ext cx="5109987" cy="6779367"/>
          </a:xfrm>
          <a:custGeom>
            <a:avLst/>
            <a:gdLst/>
            <a:ahLst/>
            <a:cxnLst/>
            <a:rect l="l" t="t" r="r" b="b"/>
            <a:pathLst>
              <a:path w="5109987" h="6779367">
                <a:moveTo>
                  <a:pt x="0" y="0"/>
                </a:moveTo>
                <a:lnTo>
                  <a:pt x="2651125" y="0"/>
                </a:lnTo>
                <a:lnTo>
                  <a:pt x="5109987" y="3651250"/>
                </a:lnTo>
                <a:lnTo>
                  <a:pt x="3003419" y="6779367"/>
                </a:lnTo>
                <a:lnTo>
                  <a:pt x="352294" y="6779367"/>
                </a:lnTo>
                <a:lnTo>
                  <a:pt x="2458862" y="365125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29"/>
          <p:cNvSpPr/>
          <p:nvPr/>
        </p:nvSpPr>
        <p:spPr>
          <a:xfrm flipH="1">
            <a:off x="7529534" y="1"/>
            <a:ext cx="5109987" cy="6779367"/>
          </a:xfrm>
          <a:custGeom>
            <a:avLst/>
            <a:gdLst/>
            <a:ahLst/>
            <a:cxnLst/>
            <a:rect l="l" t="t" r="r" b="b"/>
            <a:pathLst>
              <a:path w="5109987" h="6779367">
                <a:moveTo>
                  <a:pt x="0" y="0"/>
                </a:moveTo>
                <a:lnTo>
                  <a:pt x="2651125" y="0"/>
                </a:lnTo>
                <a:lnTo>
                  <a:pt x="5109987" y="3651250"/>
                </a:lnTo>
                <a:lnTo>
                  <a:pt x="3003419" y="6779367"/>
                </a:lnTo>
                <a:lnTo>
                  <a:pt x="352294" y="6779367"/>
                </a:lnTo>
                <a:lnTo>
                  <a:pt x="2458862" y="365125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5948" y="2361197"/>
            <a:ext cx="2580105" cy="2580105"/>
            <a:chOff x="4805948" y="2361197"/>
            <a:chExt cx="2580105" cy="2580105"/>
          </a:xfrm>
        </p:grpSpPr>
        <p:sp>
          <p:nvSpPr>
            <p:cNvPr id="13" name="Oval 12"/>
            <p:cNvSpPr/>
            <p:nvPr/>
          </p:nvSpPr>
          <p:spPr>
            <a:xfrm>
              <a:off x="4805948" y="2361197"/>
              <a:ext cx="2580105" cy="2580105"/>
            </a:xfrm>
            <a:prstGeom prst="ellipse">
              <a:avLst/>
            </a:prstGeom>
            <a:solidFill>
              <a:srgbClr val="DE2A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38038" y="3367338"/>
              <a:ext cx="2115924" cy="53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4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Calibri"/>
                  <a:ea typeface="Helvetica Neue Thin" charset="0"/>
                  <a:cs typeface="Calibri"/>
                </a:rPr>
                <a:t>We</a:t>
              </a:r>
              <a:r>
                <a:rPr lang="he-IL" sz="2800" b="1" dirty="0">
                  <a:solidFill>
                    <a:schemeClr val="bg1"/>
                  </a:solidFill>
                  <a:latin typeface="Calibri"/>
                  <a:ea typeface="Helvetica Neue Thin" charset="0"/>
                  <a:cs typeface="Calibri"/>
                </a:rPr>
                <a:t> </a:t>
              </a:r>
              <a:r>
                <a:rPr lang="en-US" sz="2800" b="1" dirty="0">
                  <a:solidFill>
                    <a:schemeClr val="bg1"/>
                  </a:solidFill>
                  <a:latin typeface="Calibri"/>
                  <a:ea typeface="Helvetica Neue Thin" charset="0"/>
                  <a:cs typeface="Calibri"/>
                </a:rPr>
                <a:t>Invest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089482" y="3113339"/>
            <a:ext cx="2022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Helvetica Neue Thin" charset="0"/>
                <a:cs typeface="Calibri"/>
              </a:rPr>
              <a:t>We Transfer</a:t>
            </a:r>
          </a:p>
          <a:p>
            <a:pPr>
              <a:lnSpc>
                <a:spcPts val="3400"/>
              </a:lnSpc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Helvetica Neue Thin" charset="0"/>
                <a:cs typeface="Calibri"/>
              </a:rPr>
              <a:t>to Market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01552" y="3367338"/>
            <a:ext cx="2115924" cy="53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>
                <a:solidFill>
                  <a:srgbClr val="FFFFFF"/>
                </a:solidFill>
                <a:latin typeface="Calibri"/>
                <a:ea typeface="Helvetica Neue Thin" charset="0"/>
                <a:cs typeface="Calibri"/>
              </a:rPr>
              <a:t>We</a:t>
            </a:r>
            <a:r>
              <a:rPr lang="he-IL" sz="2800" b="1" dirty="0">
                <a:solidFill>
                  <a:srgbClr val="FFFFFF"/>
                </a:solidFill>
                <a:latin typeface="Calibri"/>
                <a:ea typeface="Helvetica Neue Thin" charset="0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ea typeface="Helvetica Neue Thin" charset="0"/>
                <a:cs typeface="Calibri"/>
              </a:rPr>
              <a:t>Invent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38786" y="1442709"/>
            <a:ext cx="301413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HADASIT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Commercialization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Calibri"/>
              </a:rPr>
              <a:t>experts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0154" y="1442709"/>
            <a:ext cx="219547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3600" b="1" dirty="0">
                <a:solidFill>
                  <a:srgbClr val="7F7F7F"/>
                </a:solidFill>
                <a:latin typeface="Calibri"/>
                <a:ea typeface="Helvetica Neue Thin" charset="0"/>
                <a:cs typeface="Calibri"/>
              </a:rPr>
              <a:t>HADASSAH </a:t>
            </a:r>
          </a:p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7F7F7F"/>
                </a:solidFill>
                <a:latin typeface="Calibri"/>
                <a:ea typeface="Helvetica Neue Thin" charset="0"/>
                <a:cs typeface="Calibri"/>
              </a:rPr>
              <a:t>Innovation hub </a:t>
            </a:r>
          </a:p>
        </p:txBody>
      </p:sp>
      <p:sp>
        <p:nvSpPr>
          <p:cNvPr id="26" name="Chevron 29"/>
          <p:cNvSpPr/>
          <p:nvPr/>
        </p:nvSpPr>
        <p:spPr>
          <a:xfrm flipH="1">
            <a:off x="10415898" y="1013855"/>
            <a:ext cx="1776102" cy="5274793"/>
          </a:xfrm>
          <a:custGeom>
            <a:avLst/>
            <a:gdLst/>
            <a:ahLst/>
            <a:cxnLst/>
            <a:rect l="l" t="t" r="r" b="b"/>
            <a:pathLst>
              <a:path w="1776102" h="5274793">
                <a:moveTo>
                  <a:pt x="0" y="0"/>
                </a:moveTo>
                <a:lnTo>
                  <a:pt x="0" y="5274793"/>
                </a:lnTo>
                <a:lnTo>
                  <a:pt x="1776102" y="2637396"/>
                </a:lnTo>
                <a:close/>
              </a:path>
            </a:pathLst>
          </a:custGeom>
          <a:solidFill>
            <a:schemeClr val="bg1">
              <a:lumMod val="75000"/>
              <a:alpha val="1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9"/>
          <p:cNvSpPr/>
          <p:nvPr/>
        </p:nvSpPr>
        <p:spPr>
          <a:xfrm>
            <a:off x="0" y="979562"/>
            <a:ext cx="1799196" cy="5343379"/>
          </a:xfrm>
          <a:custGeom>
            <a:avLst/>
            <a:gdLst/>
            <a:ahLst/>
            <a:cxnLst/>
            <a:rect l="l" t="t" r="r" b="b"/>
            <a:pathLst>
              <a:path w="1799196" h="5343379">
                <a:moveTo>
                  <a:pt x="0" y="0"/>
                </a:moveTo>
                <a:lnTo>
                  <a:pt x="1799196" y="2671689"/>
                </a:lnTo>
                <a:lnTo>
                  <a:pt x="0" y="5343379"/>
                </a:lnTo>
                <a:close/>
              </a:path>
            </a:pathLst>
          </a:custGeom>
          <a:solidFill>
            <a:schemeClr val="bg1">
              <a:lumMod val="75000"/>
              <a:alpha val="1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01457"/>
            <a:ext cx="10480964" cy="602729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Maximizing equity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73467" y="2029185"/>
            <a:ext cx="2695874" cy="3553926"/>
            <a:chOff x="522110" y="1647146"/>
            <a:chExt cx="3275470" cy="4318003"/>
          </a:xfrm>
        </p:grpSpPr>
        <p:sp>
          <p:nvSpPr>
            <p:cNvPr id="10" name="Rectangle 9"/>
            <p:cNvSpPr/>
            <p:nvPr/>
          </p:nvSpPr>
          <p:spPr>
            <a:xfrm>
              <a:off x="1205088" y="3481259"/>
              <a:ext cx="2592492" cy="1882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Scouting by </a:t>
              </a: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industry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leaders</a:t>
              </a: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 Neue Thin" charset="0"/>
                <a:cs typeface="Calibri"/>
              </a:endParaRP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Discovering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promising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technologies, developed outside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o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Helvetica Neue Thin" charset="0"/>
                  <a:cs typeface="Calibri"/>
                </a:rPr>
                <a:t>r within Hadassah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2110" y="1647146"/>
              <a:ext cx="1622779" cy="1580446"/>
              <a:chOff x="522110" y="3358443"/>
              <a:chExt cx="1622779" cy="158044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22110" y="3358443"/>
                <a:ext cx="1580446" cy="1580446"/>
              </a:xfrm>
              <a:prstGeom prst="ellipse">
                <a:avLst/>
              </a:prstGeom>
              <a:solidFill>
                <a:srgbClr val="DE2A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itle 3"/>
              <p:cNvSpPr txBox="1">
                <a:spLocks/>
              </p:cNvSpPr>
              <p:nvPr/>
            </p:nvSpPr>
            <p:spPr>
              <a:xfrm>
                <a:off x="928511" y="3962767"/>
                <a:ext cx="1216378" cy="79832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rgbClr val="DE2A26"/>
                    </a:solidFill>
                    <a:latin typeface="Calibri"/>
                    <a:ea typeface="Helvetica Neue Light" charset="0"/>
                    <a:cs typeface="Calibri"/>
                  </a:defRPr>
                </a:lvl1pPr>
              </a:lstStyle>
              <a:p>
                <a:pPr algn="ctr"/>
                <a:r>
                  <a:rPr lang="en-US" sz="6000" dirty="0" smtClean="0">
                    <a:solidFill>
                      <a:srgbClr val="FFFFFF"/>
                    </a:solidFill>
                  </a:rPr>
                  <a:t>01</a:t>
                </a:r>
                <a:endParaRPr lang="en-US" sz="60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1001889" y="3058260"/>
              <a:ext cx="0" cy="2906889"/>
            </a:xfrm>
            <a:prstGeom prst="line">
              <a:avLst/>
            </a:prstGeom>
            <a:ln>
              <a:solidFill>
                <a:srgbClr val="DE2A26"/>
              </a:solidFill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257567" y="2029185"/>
            <a:ext cx="2562285" cy="3553926"/>
            <a:chOff x="6147376" y="1647146"/>
            <a:chExt cx="3113161" cy="4318003"/>
          </a:xfrm>
        </p:grpSpPr>
        <p:sp>
          <p:nvSpPr>
            <p:cNvPr id="12" name="Rectangle 11"/>
            <p:cNvSpPr/>
            <p:nvPr/>
          </p:nvSpPr>
          <p:spPr>
            <a:xfrm>
              <a:off x="6848982" y="3481259"/>
              <a:ext cx="2411555" cy="2181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Skin in the </a:t>
              </a:r>
              <a:r>
                <a:rPr lang="en-US" sz="20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game: seed </a:t>
              </a:r>
              <a:r>
                <a:rPr lang="en-US" sz="20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funding </a:t>
              </a:r>
              <a:endParaRPr lang="en-US" sz="2000" dirty="0">
                <a:solidFill>
                  <a:srgbClr val="404040"/>
                </a:solidFill>
                <a:latin typeface="Calibri"/>
                <a:ea typeface="Helvetica Neue Thin" charset="0"/>
                <a:cs typeface="Calibri"/>
              </a:endParaRPr>
            </a:p>
            <a:p>
              <a:pPr marL="0" lvl="1"/>
              <a:r>
                <a:rPr lang="en-US" sz="1600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Seed 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investment of </a:t>
              </a:r>
              <a:r>
                <a:rPr lang="en-US" sz="1600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up 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to </a:t>
              </a:r>
              <a:r>
                <a:rPr lang="en-US" sz="16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$1M per project</a:t>
              </a:r>
              <a:r>
                <a:rPr lang="en-US" sz="16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 </a:t>
              </a:r>
              <a:r>
                <a:rPr lang="en-US" sz="1600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invest 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at least </a:t>
              </a:r>
              <a:r>
                <a:rPr lang="en-US" sz="16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50% of fund 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in </a:t>
              </a:r>
              <a:r>
                <a:rPr lang="en-US" sz="1600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POC graduated technologies</a:t>
              </a:r>
              <a:endParaRPr lang="en-US" sz="1600" dirty="0">
                <a:solidFill>
                  <a:srgbClr val="404040"/>
                </a:solidFill>
                <a:latin typeface="Calibri"/>
                <a:ea typeface="Helvetica Neue Thin" charset="0"/>
                <a:cs typeface="Calibri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147376" y="1647146"/>
              <a:ext cx="1651001" cy="1580446"/>
              <a:chOff x="1340005" y="7055554"/>
              <a:chExt cx="1651001" cy="158044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40005" y="7055554"/>
                <a:ext cx="1580446" cy="1580446"/>
              </a:xfrm>
              <a:prstGeom prst="ellipse">
                <a:avLst/>
              </a:prstGeom>
              <a:solidFill>
                <a:srgbClr val="DE2A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itle 3"/>
              <p:cNvSpPr txBox="1">
                <a:spLocks/>
              </p:cNvSpPr>
              <p:nvPr/>
            </p:nvSpPr>
            <p:spPr>
              <a:xfrm>
                <a:off x="1774628" y="7659877"/>
                <a:ext cx="1216378" cy="79817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rgbClr val="DE2A26"/>
                    </a:solidFill>
                    <a:latin typeface="Calibri"/>
                    <a:ea typeface="Helvetica Neue Light" charset="0"/>
                    <a:cs typeface="Calibri"/>
                  </a:defRPr>
                </a:lvl1pPr>
              </a:lstStyle>
              <a:p>
                <a:pPr algn="ctr"/>
                <a:r>
                  <a:rPr lang="en-US" sz="6000" dirty="0" smtClean="0">
                    <a:solidFill>
                      <a:srgbClr val="FFFFFF"/>
                    </a:solidFill>
                  </a:rPr>
                  <a:t>03</a:t>
                </a:r>
                <a:endParaRPr lang="en-US" sz="60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6674556" y="3058260"/>
              <a:ext cx="0" cy="2906889"/>
            </a:xfrm>
            <a:prstGeom prst="line">
              <a:avLst/>
            </a:prstGeom>
            <a:ln>
              <a:solidFill>
                <a:srgbClr val="DE2A26"/>
              </a:solidFill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916740" y="2028933"/>
            <a:ext cx="2767049" cy="3551596"/>
            <a:chOff x="8988232" y="1647146"/>
            <a:chExt cx="3361948" cy="4315170"/>
          </a:xfrm>
        </p:grpSpPr>
        <p:sp>
          <p:nvSpPr>
            <p:cNvPr id="13" name="Rectangle 12"/>
            <p:cNvSpPr/>
            <p:nvPr/>
          </p:nvSpPr>
          <p:spPr>
            <a:xfrm>
              <a:off x="9784646" y="3481259"/>
              <a:ext cx="2565534" cy="1583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Watching them grow</a:t>
              </a:r>
            </a:p>
            <a:p>
              <a:r>
                <a:rPr lang="en-US" sz="1600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Round A Co-investment maintain at least </a:t>
              </a:r>
              <a:r>
                <a:rPr lang="en-US" sz="16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25% </a:t>
              </a:r>
              <a:r>
                <a:rPr lang="en-US" sz="1600" b="1" dirty="0" err="1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Hadaseed</a:t>
              </a:r>
              <a:r>
                <a:rPr lang="en-US" sz="16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 equity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988232" y="1647146"/>
              <a:ext cx="1651001" cy="1580446"/>
              <a:chOff x="6942116" y="7055554"/>
              <a:chExt cx="1651001" cy="15804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942116" y="7055554"/>
                <a:ext cx="1580446" cy="1580446"/>
              </a:xfrm>
              <a:prstGeom prst="ellipse">
                <a:avLst/>
              </a:prstGeom>
              <a:solidFill>
                <a:srgbClr val="DE2A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itle 3"/>
              <p:cNvSpPr txBox="1">
                <a:spLocks/>
              </p:cNvSpPr>
              <p:nvPr/>
            </p:nvSpPr>
            <p:spPr>
              <a:xfrm>
                <a:off x="7376739" y="7660038"/>
                <a:ext cx="1216378" cy="79832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rgbClr val="DE2A26"/>
                    </a:solidFill>
                    <a:latin typeface="Calibri"/>
                    <a:ea typeface="Helvetica Neue Light" charset="0"/>
                    <a:cs typeface="Calibri"/>
                  </a:defRPr>
                </a:lvl1pPr>
              </a:lstStyle>
              <a:p>
                <a:pPr algn="ctr"/>
                <a:r>
                  <a:rPr lang="en-US" sz="6000" dirty="0" smtClean="0">
                    <a:solidFill>
                      <a:srgbClr val="FFFFFF"/>
                    </a:solidFill>
                  </a:rPr>
                  <a:t>04</a:t>
                </a:r>
                <a:endParaRPr lang="en-US" sz="60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9595556" y="3058260"/>
              <a:ext cx="0" cy="2904056"/>
            </a:xfrm>
            <a:prstGeom prst="line">
              <a:avLst/>
            </a:prstGeom>
            <a:ln>
              <a:solidFill>
                <a:srgbClr val="DE2A26"/>
              </a:solidFill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566230" y="2028933"/>
            <a:ext cx="2594448" cy="3551596"/>
            <a:chOff x="3334743" y="1647146"/>
            <a:chExt cx="3152240" cy="4315170"/>
          </a:xfrm>
        </p:grpSpPr>
        <p:sp>
          <p:nvSpPr>
            <p:cNvPr id="11" name="Rectangle 10"/>
            <p:cNvSpPr/>
            <p:nvPr/>
          </p:nvSpPr>
          <p:spPr>
            <a:xfrm>
              <a:off x="3999637" y="3481259"/>
              <a:ext cx="2487346" cy="1882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Proof of </a:t>
              </a:r>
              <a:r>
                <a:rPr lang="en-US" sz="20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concept:</a:t>
              </a:r>
              <a:r>
                <a:rPr lang="en-US" sz="20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/>
              </a:r>
              <a:br>
                <a:rPr lang="en-US" sz="20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</a:br>
              <a:r>
                <a:rPr lang="en-US" sz="20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innovation funding </a:t>
              </a:r>
              <a:endParaRPr lang="en-US" sz="2000" dirty="0" smtClean="0">
                <a:solidFill>
                  <a:srgbClr val="404040"/>
                </a:solidFill>
                <a:latin typeface="Calibri"/>
                <a:ea typeface="Helvetica Neue Thin" charset="0"/>
                <a:cs typeface="Calibri"/>
              </a:endParaRPr>
            </a:p>
            <a:p>
              <a:r>
                <a:rPr lang="en-US" sz="1600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5-10 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new projects per </a:t>
              </a:r>
              <a:r>
                <a:rPr lang="en-US" sz="1600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year up </a:t>
              </a:r>
              <a:r>
                <a:rPr lang="en-US" sz="1600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to </a:t>
              </a:r>
              <a:r>
                <a:rPr lang="en-US" sz="1600" b="1" dirty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$100K per </a:t>
              </a:r>
              <a:r>
                <a:rPr lang="en-US" sz="16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project</a:t>
              </a:r>
            </a:p>
            <a:p>
              <a:r>
                <a:rPr lang="en-US" sz="1600" b="1" dirty="0" smtClean="0">
                  <a:solidFill>
                    <a:srgbClr val="404040"/>
                  </a:solidFill>
                  <a:latin typeface="Calibri"/>
                  <a:ea typeface="Helvetica Neue Thin" charset="0"/>
                  <a:cs typeface="Calibri"/>
                </a:rPr>
                <a:t>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334743" y="1647146"/>
              <a:ext cx="1622779" cy="1580446"/>
              <a:chOff x="6124221" y="1679221"/>
              <a:chExt cx="1622779" cy="158044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124221" y="1679221"/>
                <a:ext cx="1580446" cy="1580446"/>
              </a:xfrm>
              <a:prstGeom prst="ellipse">
                <a:avLst/>
              </a:prstGeom>
              <a:solidFill>
                <a:srgbClr val="DE2A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itle 3"/>
              <p:cNvSpPr txBox="1">
                <a:spLocks/>
              </p:cNvSpPr>
              <p:nvPr/>
            </p:nvSpPr>
            <p:spPr>
              <a:xfrm>
                <a:off x="6530622" y="2283850"/>
                <a:ext cx="1216378" cy="79832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rgbClr val="DE2A26"/>
                    </a:solidFill>
                    <a:latin typeface="Calibri"/>
                    <a:ea typeface="Helvetica Neue Light" charset="0"/>
                    <a:cs typeface="Calibri"/>
                  </a:defRPr>
                </a:lvl1pPr>
              </a:lstStyle>
              <a:p>
                <a:pPr algn="ctr"/>
                <a:r>
                  <a:rPr lang="en-US" sz="6000" dirty="0" smtClean="0">
                    <a:solidFill>
                      <a:srgbClr val="FFFFFF"/>
                    </a:solidFill>
                  </a:rPr>
                  <a:t>02</a:t>
                </a:r>
                <a:endParaRPr lang="en-US" sz="60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3810001" y="3058260"/>
              <a:ext cx="0" cy="2904056"/>
            </a:xfrm>
            <a:prstGeom prst="line">
              <a:avLst/>
            </a:prstGeom>
            <a:ln>
              <a:solidFill>
                <a:srgbClr val="DE2A26"/>
              </a:solidFill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00854" y="1043980"/>
            <a:ext cx="8559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multi-stage investment model, ranging from discovery seed to VC class investments </a:t>
            </a:r>
          </a:p>
        </p:txBody>
      </p:sp>
    </p:spTree>
    <p:extLst>
      <p:ext uri="{BB962C8B-B14F-4D97-AF65-F5344CB8AC3E}">
        <p14:creationId xmlns:p14="http://schemas.microsoft.com/office/powerpoint/2010/main" val="32131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7246" y="-20783"/>
            <a:ext cx="12789368" cy="71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35" y="541321"/>
            <a:ext cx="3422043" cy="6238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7294" b="17628"/>
          <a:stretch/>
        </p:blipFill>
        <p:spPr>
          <a:xfrm>
            <a:off x="2927681" y="3583389"/>
            <a:ext cx="1635982" cy="537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06" y="2762042"/>
            <a:ext cx="35939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THANK YOU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294" y="6306338"/>
            <a:ext cx="1105186" cy="46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79367"/>
            <a:ext cx="12192000" cy="78633"/>
          </a:xfrm>
          <a:prstGeom prst="rect">
            <a:avLst/>
          </a:prstGeom>
          <a:solidFill>
            <a:srgbClr val="0467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9569" y="5817652"/>
            <a:ext cx="5312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TAMAR RAZ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- CEO | rtamar@hadassah.org.il  | www.hadasit.org.il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80" y="2799708"/>
            <a:ext cx="2341440" cy="25860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811" y="563806"/>
            <a:ext cx="11169343" cy="121988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We transform </a:t>
            </a:r>
            <a:r>
              <a:rPr lang="en-US" sz="3600" dirty="0" smtClean="0"/>
              <a:t>cutting-edge research </a:t>
            </a:r>
            <a:r>
              <a:rPr lang="en-US" sz="3600" dirty="0"/>
              <a:t>into marketable healthcare technologies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38983" y="6581507"/>
            <a:ext cx="220405" cy="153888"/>
          </a:xfrm>
        </p:spPr>
        <p:txBody>
          <a:bodyPr/>
          <a:lstStyle/>
          <a:p>
            <a:fld id="{B080D06F-0D2E-49ED-8066-25813A958DAB}" type="slidenum">
              <a:rPr lang="en-US" sz="1000" smtClean="0"/>
              <a:pPr/>
              <a:t>3</a:t>
            </a:fld>
            <a:endParaRPr lang="en-US" sz="1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92789" y="2333611"/>
            <a:ext cx="1933713" cy="1831719"/>
            <a:chOff x="2792789" y="2333611"/>
            <a:chExt cx="1933713" cy="1831719"/>
          </a:xfrm>
        </p:grpSpPr>
        <p:sp>
          <p:nvSpPr>
            <p:cNvPr id="24" name="Oval 23"/>
            <p:cNvSpPr/>
            <p:nvPr/>
          </p:nvSpPr>
          <p:spPr>
            <a:xfrm>
              <a:off x="3442030" y="2333611"/>
              <a:ext cx="635230" cy="635230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5"/>
            <p:cNvSpPr txBox="1">
              <a:spLocks/>
            </p:cNvSpPr>
            <p:nvPr/>
          </p:nvSpPr>
          <p:spPr>
            <a:xfrm>
              <a:off x="2792789" y="3057334"/>
              <a:ext cx="1933713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We turn knowledge into viable IP ready to be </a:t>
              </a:r>
              <a:r>
                <a:rPr lang="en-US" sz="2000" dirty="0" smtClean="0"/>
                <a:t>licensed</a:t>
              </a:r>
              <a:endParaRPr lang="en-US" sz="20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047" y="2449019"/>
              <a:ext cx="305196" cy="40250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465498" y="2333611"/>
            <a:ext cx="2619183" cy="1831719"/>
            <a:chOff x="6998441" y="2333611"/>
            <a:chExt cx="2619183" cy="1831719"/>
          </a:xfrm>
        </p:grpSpPr>
        <p:sp>
          <p:nvSpPr>
            <p:cNvPr id="26" name="Oval 25"/>
            <p:cNvSpPr/>
            <p:nvPr/>
          </p:nvSpPr>
          <p:spPr>
            <a:xfrm>
              <a:off x="7990417" y="2333611"/>
              <a:ext cx="635230" cy="635230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091" y="2511708"/>
              <a:ext cx="465882" cy="288000"/>
            </a:xfrm>
            <a:prstGeom prst="rect">
              <a:avLst/>
            </a:prstGeom>
          </p:spPr>
        </p:pic>
        <p:sp>
          <p:nvSpPr>
            <p:cNvPr id="19" name="Content Placeholder 5"/>
            <p:cNvSpPr txBox="1">
              <a:spLocks/>
            </p:cNvSpPr>
            <p:nvPr/>
          </p:nvSpPr>
          <p:spPr>
            <a:xfrm>
              <a:off x="6998441" y="3057334"/>
              <a:ext cx="2619183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We facilitate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/>
                <a:t>and enhance business relationships with the healthcare </a:t>
              </a:r>
              <a:r>
                <a:rPr lang="en-US" sz="2000" dirty="0" smtClean="0"/>
                <a:t>industry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72189" y="4497455"/>
            <a:ext cx="2374912" cy="1858031"/>
            <a:chOff x="2572189" y="4497455"/>
            <a:chExt cx="2374912" cy="1858031"/>
          </a:xfrm>
        </p:grpSpPr>
        <p:sp>
          <p:nvSpPr>
            <p:cNvPr id="23" name="Oval 22"/>
            <p:cNvSpPr/>
            <p:nvPr/>
          </p:nvSpPr>
          <p:spPr>
            <a:xfrm>
              <a:off x="3442030" y="4497455"/>
              <a:ext cx="635230" cy="635230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066" y="4626357"/>
              <a:ext cx="443158" cy="324000"/>
            </a:xfrm>
            <a:prstGeom prst="rect">
              <a:avLst/>
            </a:prstGeom>
          </p:spPr>
        </p:pic>
        <p:sp>
          <p:nvSpPr>
            <p:cNvPr id="20" name="Content Placeholder 5"/>
            <p:cNvSpPr txBox="1">
              <a:spLocks/>
            </p:cNvSpPr>
            <p:nvPr/>
          </p:nvSpPr>
          <p:spPr>
            <a:xfrm>
              <a:off x="2572189" y="5247490"/>
              <a:ext cx="2374912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We </a:t>
              </a:r>
              <a:r>
                <a:rPr lang="en-US" sz="2000" dirty="0"/>
                <a:t>provide hands on </a:t>
              </a:r>
              <a:r>
                <a:rPr lang="en-US" sz="2000" dirty="0" smtClean="0"/>
                <a:t>guidance to promote financing of innovative ideas</a:t>
              </a:r>
              <a:endParaRPr lang="en-US" sz="2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43860" y="4497455"/>
            <a:ext cx="3029849" cy="1849739"/>
            <a:chOff x="7343860" y="4497455"/>
            <a:chExt cx="3029849" cy="1849739"/>
          </a:xfrm>
        </p:grpSpPr>
        <p:sp>
          <p:nvSpPr>
            <p:cNvPr id="12" name="Oval 11"/>
            <p:cNvSpPr/>
            <p:nvPr/>
          </p:nvSpPr>
          <p:spPr>
            <a:xfrm>
              <a:off x="8457474" y="4497455"/>
              <a:ext cx="635230" cy="635230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5"/>
            <p:cNvSpPr txBox="1">
              <a:spLocks/>
            </p:cNvSpPr>
            <p:nvPr/>
          </p:nvSpPr>
          <p:spPr>
            <a:xfrm>
              <a:off x="7343860" y="5239198"/>
              <a:ext cx="3029849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+mj-lt"/>
                  <a:ea typeface="Helvetica Neue Thin" charset="0"/>
                  <a:cs typeface="Helvetica Neue Thin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dirty="0"/>
                <a:t>We provide flexible </a:t>
              </a:r>
              <a:r>
                <a:rPr lang="en-US" sz="2000" dirty="0" smtClean="0"/>
                <a:t>business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dirty="0" smtClean="0"/>
                <a:t>and </a:t>
              </a:r>
              <a:r>
                <a:rPr lang="en-US" sz="2000" dirty="0"/>
                <a:t>revenue models, allowing us to promote a variety of deals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712" y="4623212"/>
              <a:ext cx="410754" cy="383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80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9592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7294" b="17628"/>
          <a:stretch/>
        </p:blipFill>
        <p:spPr>
          <a:xfrm>
            <a:off x="533400" y="5886303"/>
            <a:ext cx="2116022" cy="695204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3400" y="2819244"/>
            <a:ext cx="5558118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0"/>
              </a:spcBef>
              <a:defRPr/>
            </a:pPr>
            <a:r>
              <a:rPr lang="en-US" sz="4000" b="1" cap="all" dirty="0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rPr>
              <a:t>Technology Transfer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448362"/>
            <a:ext cx="437619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Helvetica Neue" charset="0"/>
                <a:cs typeface="Helvetica Neue" charset="0"/>
              </a:rPr>
              <a:t>The Secret Engine Behind Israel’s Success</a:t>
            </a:r>
          </a:p>
        </p:txBody>
      </p:sp>
    </p:spTree>
    <p:extLst>
      <p:ext uri="{BB962C8B-B14F-4D97-AF65-F5344CB8AC3E}">
        <p14:creationId xmlns:p14="http://schemas.microsoft.com/office/powerpoint/2010/main" val="38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735" y="3170505"/>
            <a:ext cx="3822566" cy="1257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9948"/>
            <a:ext cx="10497671" cy="122091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 key to some of </a:t>
            </a:r>
            <a:r>
              <a:rPr lang="en-US" sz="4000" dirty="0" smtClean="0"/>
              <a:t>ISRAEL’S </a:t>
            </a:r>
            <a:br>
              <a:rPr lang="en-US" sz="4000" dirty="0" smtClean="0"/>
            </a:br>
            <a:r>
              <a:rPr lang="en-US" sz="4000" dirty="0" smtClean="0"/>
              <a:t>biggest </a:t>
            </a:r>
            <a:r>
              <a:rPr lang="en-US" sz="4000" dirty="0"/>
              <a:t>blockbusters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706018" y="2354026"/>
            <a:ext cx="3833710" cy="3040934"/>
            <a:chOff x="7706018" y="2354026"/>
            <a:chExt cx="3833710" cy="3040934"/>
          </a:xfrm>
        </p:grpSpPr>
        <p:sp>
          <p:nvSpPr>
            <p:cNvPr id="6" name="TextBox 5"/>
            <p:cNvSpPr txBox="1"/>
            <p:nvPr/>
          </p:nvSpPr>
          <p:spPr>
            <a:xfrm>
              <a:off x="7964483" y="3553251"/>
              <a:ext cx="130702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200" dirty="0" smtClean="0">
                  <a:solidFill>
                    <a:srgbClr val="0467C4"/>
                  </a:solidFill>
                </a:rPr>
                <a:t>Exelon®</a:t>
              </a:r>
              <a:endParaRPr lang="en-US" sz="3200" dirty="0">
                <a:solidFill>
                  <a:srgbClr val="0467C4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1650" y="2501102"/>
              <a:ext cx="1725596" cy="43250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76"/>
            <a:stretch/>
          </p:blipFill>
          <p:spPr>
            <a:xfrm>
              <a:off x="9701650" y="3679436"/>
              <a:ext cx="1628813" cy="43548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51" y="2472821"/>
              <a:ext cx="1317056" cy="73565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0" r="7906"/>
            <a:stretch/>
          </p:blipFill>
          <p:spPr>
            <a:xfrm>
              <a:off x="7907186" y="4343681"/>
              <a:ext cx="1474558" cy="83443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4251" y="4736435"/>
              <a:ext cx="1432013" cy="43557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9381744" y="2354026"/>
              <a:ext cx="0" cy="304093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6018" y="3170505"/>
              <a:ext cx="14745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617114" y="3170505"/>
              <a:ext cx="192261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706018" y="4425677"/>
              <a:ext cx="14745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617114" y="4425677"/>
              <a:ext cx="192261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856136" y="2504513"/>
            <a:ext cx="2201913" cy="2235819"/>
            <a:chOff x="856136" y="2504513"/>
            <a:chExt cx="2201913" cy="2235819"/>
          </a:xfrm>
        </p:grpSpPr>
        <p:grpSp>
          <p:nvGrpSpPr>
            <p:cNvPr id="67" name="Group 66"/>
            <p:cNvGrpSpPr/>
            <p:nvPr/>
          </p:nvGrpSpPr>
          <p:grpSpPr>
            <a:xfrm>
              <a:off x="2567891" y="2636734"/>
              <a:ext cx="490158" cy="490158"/>
              <a:chOff x="1139251" y="4182382"/>
              <a:chExt cx="739242" cy="739242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8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36" y="2504513"/>
              <a:ext cx="535009" cy="603124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1146066" y="4250174"/>
              <a:ext cx="490158" cy="490158"/>
              <a:chOff x="1139251" y="4182382"/>
              <a:chExt cx="739242" cy="73924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8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</p:grpSp>
      <p:grpSp>
        <p:nvGrpSpPr>
          <p:cNvPr id="83" name="Group 82"/>
          <p:cNvGrpSpPr/>
          <p:nvPr/>
        </p:nvGrpSpPr>
        <p:grpSpPr>
          <a:xfrm>
            <a:off x="615236" y="3261024"/>
            <a:ext cx="2418553" cy="844803"/>
            <a:chOff x="615236" y="3261024"/>
            <a:chExt cx="2418553" cy="84480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780" y="3405111"/>
              <a:ext cx="535009" cy="60312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266" y="3682951"/>
              <a:ext cx="375118" cy="422876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615236" y="3261024"/>
              <a:ext cx="686847" cy="686847"/>
              <a:chOff x="1139251" y="4182382"/>
              <a:chExt cx="739242" cy="73924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8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</p:grpSp>
      <p:grpSp>
        <p:nvGrpSpPr>
          <p:cNvPr id="84" name="Group 83"/>
          <p:cNvGrpSpPr/>
          <p:nvPr/>
        </p:nvGrpSpPr>
        <p:grpSpPr>
          <a:xfrm>
            <a:off x="1464853" y="2636734"/>
            <a:ext cx="1121607" cy="2526474"/>
            <a:chOff x="1464853" y="2636734"/>
            <a:chExt cx="1121607" cy="2526474"/>
          </a:xfrm>
        </p:grpSpPr>
        <p:grpSp>
          <p:nvGrpSpPr>
            <p:cNvPr id="66" name="Group 65"/>
            <p:cNvGrpSpPr/>
            <p:nvPr/>
          </p:nvGrpSpPr>
          <p:grpSpPr>
            <a:xfrm>
              <a:off x="1464853" y="2636734"/>
              <a:ext cx="901870" cy="901870"/>
              <a:chOff x="838200" y="2398059"/>
              <a:chExt cx="901870" cy="90187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838200" y="2398059"/>
                <a:ext cx="901870" cy="901870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084" y="2510892"/>
                <a:ext cx="602102" cy="678758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1847218" y="3866565"/>
              <a:ext cx="739242" cy="739242"/>
              <a:chOff x="1139251" y="4182382"/>
              <a:chExt cx="739242" cy="73924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8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229" y="4740332"/>
              <a:ext cx="375118" cy="42287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155">
            <a:off x="9840631" y="5362565"/>
            <a:ext cx="1151712" cy="11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41" y="3296011"/>
            <a:ext cx="2326752" cy="108426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9177" y="3170505"/>
            <a:ext cx="3822566" cy="12579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8314602" y="3372999"/>
            <a:ext cx="19226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314602" y="4628171"/>
            <a:ext cx="19226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073924" y="2504513"/>
            <a:ext cx="2201913" cy="2235819"/>
            <a:chOff x="856136" y="2504513"/>
            <a:chExt cx="2201913" cy="2235819"/>
          </a:xfrm>
        </p:grpSpPr>
        <p:grpSp>
          <p:nvGrpSpPr>
            <p:cNvPr id="67" name="Group 66"/>
            <p:cNvGrpSpPr/>
            <p:nvPr/>
          </p:nvGrpSpPr>
          <p:grpSpPr>
            <a:xfrm>
              <a:off x="2567891" y="2636734"/>
              <a:ext cx="490158" cy="490158"/>
              <a:chOff x="1139251" y="4182382"/>
              <a:chExt cx="739242" cy="739242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36" y="2504513"/>
              <a:ext cx="535009" cy="603124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1146066" y="4250174"/>
              <a:ext cx="490158" cy="490158"/>
              <a:chOff x="1139251" y="4182382"/>
              <a:chExt cx="739242" cy="73924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</p:grpSp>
      <p:grpSp>
        <p:nvGrpSpPr>
          <p:cNvPr id="83" name="Group 82"/>
          <p:cNvGrpSpPr/>
          <p:nvPr/>
        </p:nvGrpSpPr>
        <p:grpSpPr>
          <a:xfrm>
            <a:off x="833024" y="3261024"/>
            <a:ext cx="2418553" cy="844803"/>
            <a:chOff x="615236" y="3261024"/>
            <a:chExt cx="2418553" cy="84480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780" y="3405111"/>
              <a:ext cx="535009" cy="60312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266" y="3682951"/>
              <a:ext cx="375118" cy="422876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615236" y="3261024"/>
              <a:ext cx="686847" cy="686847"/>
              <a:chOff x="1139251" y="4182382"/>
              <a:chExt cx="739242" cy="73924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</p:grpSp>
      <p:grpSp>
        <p:nvGrpSpPr>
          <p:cNvPr id="84" name="Group 83"/>
          <p:cNvGrpSpPr/>
          <p:nvPr/>
        </p:nvGrpSpPr>
        <p:grpSpPr>
          <a:xfrm>
            <a:off x="1682641" y="2636734"/>
            <a:ext cx="1121607" cy="2526474"/>
            <a:chOff x="1464853" y="2636734"/>
            <a:chExt cx="1121607" cy="2526474"/>
          </a:xfrm>
        </p:grpSpPr>
        <p:grpSp>
          <p:nvGrpSpPr>
            <p:cNvPr id="66" name="Group 65"/>
            <p:cNvGrpSpPr/>
            <p:nvPr/>
          </p:nvGrpSpPr>
          <p:grpSpPr>
            <a:xfrm>
              <a:off x="1464853" y="2636734"/>
              <a:ext cx="901870" cy="901870"/>
              <a:chOff x="838200" y="2398059"/>
              <a:chExt cx="901870" cy="90187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838200" y="2398059"/>
                <a:ext cx="901870" cy="901870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084" y="2510892"/>
                <a:ext cx="602102" cy="678758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1847218" y="3866565"/>
              <a:ext cx="739242" cy="739242"/>
              <a:chOff x="1139251" y="4182382"/>
              <a:chExt cx="739242" cy="739242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139251" y="4182382"/>
                <a:ext cx="739242" cy="739242"/>
              </a:xfrm>
              <a:prstGeom prst="ellipse">
                <a:avLst/>
              </a:prstGeom>
              <a:solidFill>
                <a:srgbClr val="046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020" y="4306415"/>
                <a:ext cx="435705" cy="491177"/>
              </a:xfrm>
              <a:prstGeom prst="rect">
                <a:avLst/>
              </a:prstGeom>
            </p:spPr>
          </p:pic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229" y="4740332"/>
              <a:ext cx="375118" cy="422876"/>
            </a:xfrm>
            <a:prstGeom prst="rect">
              <a:avLst/>
            </a:prstGeom>
          </p:spPr>
        </p:pic>
      </p:grpSp>
      <p:sp>
        <p:nvSpPr>
          <p:cNvPr id="40" name="Title 1"/>
          <p:cNvSpPr txBox="1">
            <a:spLocks/>
          </p:cNvSpPr>
          <p:nvPr/>
        </p:nvSpPr>
        <p:spPr>
          <a:xfrm>
            <a:off x="838200" y="479948"/>
            <a:ext cx="10497671" cy="12209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800" b="1" i="0" kern="1200" cap="all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defRPr>
            </a:lvl1pPr>
          </a:lstStyle>
          <a:p>
            <a:pPr algn="ctr"/>
            <a:r>
              <a:rPr lang="en-US" sz="4000" smtClean="0"/>
              <a:t>A key to some of ISRAEL’S </a:t>
            </a:r>
            <a:br>
              <a:rPr lang="en-US" sz="4000" smtClean="0"/>
            </a:br>
            <a:r>
              <a:rPr lang="en-US" sz="4000" smtClean="0"/>
              <a:t>biggest blockbusters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22" y="2434139"/>
            <a:ext cx="1775574" cy="74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9034" y="4299066"/>
            <a:ext cx="1843966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6"/>
                </a:solidFill>
              </a:rPr>
              <a:t>CHERRY TOMATO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155">
            <a:off x="10618842" y="3229102"/>
            <a:ext cx="1151712" cy="115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t="3256" r="29164" b="3256"/>
          <a:stretch/>
        </p:blipFill>
        <p:spPr>
          <a:xfrm rot="5400000">
            <a:off x="8986596" y="4161482"/>
            <a:ext cx="666164" cy="17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9592" cy="68579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7294" b="17628"/>
          <a:stretch/>
        </p:blipFill>
        <p:spPr>
          <a:xfrm>
            <a:off x="533400" y="5886303"/>
            <a:ext cx="2116022" cy="695204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91410" y="2819243"/>
            <a:ext cx="5101489" cy="9368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DE2A26"/>
                </a:solidFill>
              </a:rPr>
              <a:t>HADASSAH </a:t>
            </a:r>
            <a:br>
              <a:rPr lang="en-US" sz="4000" b="1" dirty="0" smtClean="0">
                <a:solidFill>
                  <a:srgbClr val="DE2A26"/>
                </a:solidFill>
              </a:rPr>
            </a:br>
            <a:r>
              <a:rPr lang="en-US" sz="4000" b="1" dirty="0" smtClean="0">
                <a:solidFill>
                  <a:srgbClr val="DE2A26"/>
                </a:solidFill>
              </a:rPr>
              <a:t>MEDICAL CENTER </a:t>
            </a:r>
            <a:endParaRPr lang="en-US" sz="4000" b="1" dirty="0">
              <a:solidFill>
                <a:srgbClr val="DE2A26"/>
              </a:solidFill>
              <a:latin typeface="Calibri"/>
              <a:ea typeface="Helvetica Neue Light" charset="0"/>
              <a:cs typeface="Calibri"/>
            </a:endParaRPr>
          </a:p>
        </p:txBody>
      </p:sp>
      <p:pic>
        <p:nvPicPr>
          <p:cNvPr id="10" name="Picture 9" descr="Hadassah_Medical_Center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2780"/>
            <a:ext cx="912095" cy="96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9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36598"/>
            <a:ext cx="4338918" cy="112766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sz="4000" dirty="0" smtClean="0"/>
              <a:t>a</a:t>
            </a:r>
            <a:r>
              <a:rPr lang="en-US" sz="4000" dirty="0" smtClean="0">
                <a:solidFill>
                  <a:srgbClr val="404040"/>
                </a:solidFill>
              </a:rPr>
              <a:t> </a:t>
            </a:r>
            <a:r>
              <a:rPr lang="en-US" sz="4000" dirty="0" smtClean="0"/>
              <a:t>booming innovation hub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4595" y="3852956"/>
            <a:ext cx="4575175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 Thin" charset="0"/>
                <a:cs typeface="Helvetica Neue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cs typeface="Calibri"/>
              </a:rPr>
              <a:t>Our doctors and scientists are on the frontlines, uniquely positioned to pinpoint ever-evolving medical needs. </a:t>
            </a:r>
            <a:endParaRPr lang="en-US" sz="2000" dirty="0"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51496" y="786379"/>
            <a:ext cx="3188407" cy="5336332"/>
            <a:chOff x="7792358" y="677253"/>
            <a:chExt cx="3188407" cy="5336332"/>
          </a:xfrm>
        </p:grpSpPr>
        <p:sp>
          <p:nvSpPr>
            <p:cNvPr id="7" name="Rectangle 6"/>
            <p:cNvSpPr/>
            <p:nvPr/>
          </p:nvSpPr>
          <p:spPr>
            <a:xfrm>
              <a:off x="8948751" y="5428810"/>
              <a:ext cx="614784" cy="58477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1500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nurses</a:t>
              </a:r>
              <a:endParaRPr lang="en-US" dirty="0">
                <a:solidFill>
                  <a:srgbClr val="595959"/>
                </a:solidFill>
                <a:ea typeface="Helvetica Neue Thin" charset="0"/>
                <a:cs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48751" y="677253"/>
              <a:ext cx="1504579" cy="86177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1M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patients treated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annually</a:t>
              </a:r>
              <a:endParaRPr lang="en-US" dirty="0">
                <a:solidFill>
                  <a:srgbClr val="595959"/>
                </a:solidFill>
                <a:ea typeface="Helvetica Neue Thin" charset="0"/>
                <a:cs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48751" y="1618302"/>
              <a:ext cx="69730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45 </a:t>
              </a:r>
              <a:r>
                <a:rPr lang="en-US" sz="2000" dirty="0">
                  <a:solidFill>
                    <a:srgbClr val="595959"/>
                  </a:solidFill>
                  <a:ea typeface="Helvetica Neue Thin" charset="0"/>
                  <a:cs typeface="Calibri"/>
                </a:rPr>
                <a:t>ORs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48751" y="2090982"/>
              <a:ext cx="2032014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43K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surgical procedures 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annually</a:t>
              </a:r>
              <a:endParaRPr lang="en-US" dirty="0">
                <a:solidFill>
                  <a:srgbClr val="595959"/>
                </a:solidFill>
                <a:ea typeface="Helvetica Neue Thin" charset="0"/>
                <a:cs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48751" y="3073537"/>
              <a:ext cx="583493" cy="58477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1,300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beds </a:t>
              </a:r>
              <a:endParaRPr lang="en-US" dirty="0">
                <a:solidFill>
                  <a:srgbClr val="595959"/>
                </a:solidFill>
                <a:ea typeface="Helvetica Neue Thin" charset="0"/>
                <a:cs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948751" y="3881719"/>
              <a:ext cx="1017073" cy="58477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4,800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employees</a:t>
              </a:r>
              <a:endParaRPr lang="en-US" dirty="0">
                <a:solidFill>
                  <a:srgbClr val="595959"/>
                </a:solidFill>
                <a:ea typeface="Helvetica Neue Thin" charset="0"/>
                <a:cs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48751" y="4632173"/>
              <a:ext cx="956993" cy="58477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900</a:t>
              </a:r>
            </a:p>
            <a:p>
              <a:r>
                <a:rPr lang="en-US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physicians</a:t>
              </a:r>
              <a:endParaRPr lang="en-US" dirty="0">
                <a:solidFill>
                  <a:srgbClr val="595959"/>
                </a:solidFill>
                <a:ea typeface="Helvetica Neue Thin" charset="0"/>
                <a:cs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5400000" flipV="1">
              <a:off x="8343495" y="5409629"/>
              <a:ext cx="478552" cy="478554"/>
            </a:xfrm>
            <a:prstGeom prst="ellipse">
              <a:avLst/>
            </a:prstGeom>
            <a:solidFill>
              <a:srgbClr val="DE2A26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5400000" flipV="1">
              <a:off x="8343495" y="756436"/>
              <a:ext cx="478552" cy="4785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5400000" flipV="1">
              <a:off x="8343495" y="1541748"/>
              <a:ext cx="478552" cy="478554"/>
            </a:xfrm>
            <a:prstGeom prst="ellipse">
              <a:avLst/>
            </a:prstGeom>
            <a:solidFill>
              <a:srgbClr val="DE2A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5400000" flipV="1">
              <a:off x="8343495" y="2319725"/>
              <a:ext cx="478552" cy="478554"/>
            </a:xfrm>
            <a:prstGeom prst="ellipse">
              <a:avLst/>
            </a:prstGeom>
            <a:solidFill>
              <a:srgbClr val="DE2A26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 flipV="1">
              <a:off x="8343495" y="3083031"/>
              <a:ext cx="478552" cy="478554"/>
            </a:xfrm>
            <a:prstGeom prst="ellipse">
              <a:avLst/>
            </a:prstGeom>
            <a:solidFill>
              <a:srgbClr val="DE2A26">
                <a:alpha val="6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 flipV="1">
              <a:off x="8343495" y="3868344"/>
              <a:ext cx="478552" cy="478554"/>
            </a:xfrm>
            <a:prstGeom prst="ellipse">
              <a:avLst/>
            </a:prstGeom>
            <a:solidFill>
              <a:srgbClr val="DE2A26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 flipV="1">
              <a:off x="8343495" y="4631651"/>
              <a:ext cx="478552" cy="478554"/>
            </a:xfrm>
            <a:prstGeom prst="ellipse">
              <a:avLst/>
            </a:prstGeom>
            <a:solidFill>
              <a:srgbClr val="DE2A26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V="1">
              <a:off x="5746740" y="3325976"/>
              <a:ext cx="4657902" cy="0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2" idx="0"/>
            </p:cNvCxnSpPr>
            <p:nvPr/>
          </p:nvCxnSpPr>
          <p:spPr>
            <a:xfrm>
              <a:off x="8064500" y="3322308"/>
              <a:ext cx="278994" cy="0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8211394" y="2423737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8211394" y="1646198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8211394" y="861323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8211394" y="5511889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8211394" y="3971481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8211394" y="4734349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792358" y="1412360"/>
              <a:ext cx="278994" cy="0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Hadassah_Medical_Center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42" y="1082017"/>
            <a:ext cx="912095" cy="9698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/>
          <p:cNvGrpSpPr/>
          <p:nvPr/>
        </p:nvGrpSpPr>
        <p:grpSpPr>
          <a:xfrm>
            <a:off x="5044966" y="1849416"/>
            <a:ext cx="3191861" cy="4468417"/>
            <a:chOff x="5366699" y="1710519"/>
            <a:chExt cx="3191861" cy="446841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8558560" y="1710519"/>
              <a:ext cx="0" cy="3914637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366699" y="2179593"/>
              <a:ext cx="2303019" cy="14157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50%</a:t>
              </a:r>
            </a:p>
            <a:p>
              <a:pPr lvl="0" algn="r" eaLnBrk="0" fontAlgn="base" hangingPunct="0">
                <a:spcAft>
                  <a:spcPct val="0"/>
                </a:spcAft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Of the </a:t>
              </a:r>
              <a:r>
                <a:rPr lang="en-US" dirty="0" smtClean="0">
                  <a:solidFill>
                    <a:srgbClr val="0467C4"/>
                  </a:solidFill>
                  <a:ea typeface="Helvetica Neue Thin" charset="0"/>
                  <a:cs typeface="Helvetica Neue Thin" charset="0"/>
                </a:rPr>
                <a:t>National Science </a:t>
              </a:r>
            </a:p>
            <a:p>
              <a:pPr lvl="0" algn="r" eaLnBrk="0" fontAlgn="base" hangingPunct="0">
                <a:spcAft>
                  <a:spcPct val="0"/>
                </a:spcAft>
              </a:pPr>
              <a:r>
                <a:rPr lang="en-US" dirty="0" smtClean="0">
                  <a:solidFill>
                    <a:srgbClr val="0467C4"/>
                  </a:solidFill>
                  <a:ea typeface="Helvetica Neue Thin" charset="0"/>
                  <a:cs typeface="Helvetica Neue Thin" charset="0"/>
                </a:rPr>
                <a:t>Foundation Awards </a:t>
              </a:r>
            </a:p>
            <a:p>
              <a:pPr lvl="0" algn="r" eaLnBrk="0" fontAlgn="base" hangingPunct="0">
                <a:spcAft>
                  <a:spcPct val="0"/>
                </a:spcAft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to bio-medical research </a:t>
              </a:r>
            </a:p>
            <a:p>
              <a:pPr lvl="0" algn="r" eaLnBrk="0" fontAlgn="base" hangingPunct="0">
                <a:spcAft>
                  <a:spcPct val="0"/>
                </a:spcAft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in Israeli hospitals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Thin" charset="0"/>
                <a:cs typeface="Helvetica Neue Thin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 flipH="1" flipV="1">
              <a:off x="7812203" y="5371407"/>
              <a:ext cx="478552" cy="478554"/>
            </a:xfrm>
            <a:prstGeom prst="ellipse">
              <a:avLst/>
            </a:prstGeom>
            <a:solidFill>
              <a:srgbClr val="0467C4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16200000" flipH="1" flipV="1">
              <a:off x="7812204" y="2299882"/>
              <a:ext cx="478552" cy="478554"/>
            </a:xfrm>
            <a:prstGeom prst="ellipse">
              <a:avLst/>
            </a:prstGeom>
            <a:solidFill>
              <a:srgbClr val="0467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6200000" flipH="1" flipV="1">
              <a:off x="7812204" y="3829775"/>
              <a:ext cx="478552" cy="478554"/>
            </a:xfrm>
            <a:prstGeom prst="ellipse">
              <a:avLst/>
            </a:prstGeom>
            <a:solidFill>
              <a:srgbClr val="0467C4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 flipV="1">
              <a:off x="8422856" y="3933787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8422856" y="2404332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V="1">
              <a:off x="8422855" y="5476294"/>
              <a:ext cx="1" cy="271406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582352" y="3851948"/>
              <a:ext cx="2087366" cy="86177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&gt;2000</a:t>
              </a:r>
            </a:p>
            <a:p>
              <a:pPr lvl="0" algn="r" eaLnBrk="0" fontAlgn="base" hangingPunct="0"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Scientific </a:t>
              </a:r>
              <a:r>
                <a:rPr lang="en-US" dirty="0">
                  <a:solidFill>
                    <a:srgbClr val="0467C4"/>
                  </a:solidFill>
                  <a:ea typeface="Helvetica Neue Thin" charset="0"/>
                  <a:cs typeface="Helvetica Neue Thin" charset="0"/>
                </a:rPr>
                <a:t>publications</a:t>
              </a:r>
              <a:r>
                <a:rPr lang="en-US" dirty="0">
                  <a:solidFill>
                    <a:srgbClr val="B70D0D"/>
                  </a:solidFill>
                  <a:ea typeface="Helvetica Neue Thin" charset="0"/>
                  <a:cs typeface="Helvetica Neue Thin" charset="0"/>
                </a:rPr>
                <a:t> </a:t>
              </a:r>
            </a:p>
            <a:p>
              <a:pPr lvl="0" algn="r" eaLnBrk="0" fontAlgn="base" hangingPunct="0">
                <a:spcAft>
                  <a:spcPct val="0"/>
                </a:spcAft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in the past 5 years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6699" y="5317162"/>
              <a:ext cx="2303019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595959"/>
                  </a:solidFill>
                  <a:ea typeface="Helvetica Neue Thin" charset="0"/>
                  <a:cs typeface="Calibri"/>
                </a:rPr>
                <a:t>12</a:t>
              </a:r>
            </a:p>
            <a:p>
              <a:pPr lvl="0" algn="r" eaLnBrk="0" fontAlgn="base" hangingPunct="0">
                <a:spcAft>
                  <a:spcPct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Winners 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of</a:t>
              </a:r>
            </a:p>
            <a:p>
              <a:pPr lvl="0" algn="r" eaLnBrk="0" fontAlgn="base" hangingPunct="0"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“</a:t>
              </a:r>
              <a:r>
                <a:rPr lang="en-US" dirty="0" smtClean="0">
                  <a:solidFill>
                    <a:srgbClr val="0467C4"/>
                  </a:solidFill>
                  <a:ea typeface="Helvetica Neue Thin" charset="0"/>
                  <a:cs typeface="Helvetica Neue Thin" charset="0"/>
                </a:rPr>
                <a:t>Israel </a:t>
              </a:r>
              <a:r>
                <a:rPr lang="en-US" dirty="0">
                  <a:solidFill>
                    <a:srgbClr val="0467C4"/>
                  </a:solidFill>
                  <a:ea typeface="Helvetica Neue Thin" charset="0"/>
                  <a:cs typeface="Helvetica Neue Thin" charset="0"/>
                </a:rPr>
                <a:t>Prize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elvetica Neue Thin" charset="0"/>
                  <a:cs typeface="Helvetica Neue Thin" charset="0"/>
                </a:rPr>
                <a:t>” awards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6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D06F-0D2E-49ED-8066-25813A958D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617667" y="563806"/>
            <a:ext cx="10956667" cy="5657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800" b="1" i="0" kern="1200" cap="all">
                <a:solidFill>
                  <a:srgbClr val="DE2A26"/>
                </a:solidFill>
                <a:latin typeface="Calibri"/>
                <a:ea typeface="Helvetica Neue Light" charset="0"/>
                <a:cs typeface="Calibri"/>
              </a:defRPr>
            </a:lvl1pPr>
          </a:lstStyle>
          <a:p>
            <a:pPr algn="ctr"/>
            <a:r>
              <a:rPr lang="en-US" sz="3600" dirty="0"/>
              <a:t>Multitude of </a:t>
            </a:r>
            <a:r>
              <a:rPr lang="en-US" sz="3600" dirty="0" smtClean="0"/>
              <a:t>resources. Unlimited </a:t>
            </a:r>
            <a:r>
              <a:rPr lang="en-US" sz="3600" dirty="0"/>
              <a:t>opportunities.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188324" y="2756707"/>
            <a:ext cx="1815353" cy="1855694"/>
            <a:chOff x="5163671" y="3173506"/>
            <a:chExt cx="1815353" cy="1855694"/>
          </a:xfrm>
        </p:grpSpPr>
        <p:sp>
          <p:nvSpPr>
            <p:cNvPr id="55" name="Rectangle 54"/>
            <p:cNvSpPr/>
            <p:nvPr/>
          </p:nvSpPr>
          <p:spPr>
            <a:xfrm>
              <a:off x="5163671" y="3173506"/>
              <a:ext cx="1815353" cy="18556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Hadassah_Medical_Center_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060" y="3315279"/>
              <a:ext cx="1478574" cy="15721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1463657" y="1882162"/>
            <a:ext cx="10114261" cy="3620642"/>
            <a:chOff x="2514601" y="2078820"/>
            <a:chExt cx="7866947" cy="2816164"/>
          </a:xfrm>
        </p:grpSpPr>
        <p:sp>
          <p:nvSpPr>
            <p:cNvPr id="83" name="Freeform 82"/>
            <p:cNvSpPr/>
            <p:nvPr/>
          </p:nvSpPr>
          <p:spPr>
            <a:xfrm>
              <a:off x="6543260" y="2237369"/>
              <a:ext cx="1155988" cy="521676"/>
            </a:xfrm>
            <a:custGeom>
              <a:avLst/>
              <a:gdLst>
                <a:gd name="connsiteX0" fmla="*/ 1152144 w 1152144"/>
                <a:gd name="connsiteY0" fmla="*/ 0 h 521208"/>
                <a:gd name="connsiteX1" fmla="*/ 0 w 1152144"/>
                <a:gd name="connsiteY1" fmla="*/ 0 h 521208"/>
                <a:gd name="connsiteX2" fmla="*/ 0 w 1152144"/>
                <a:gd name="connsiteY2" fmla="*/ 521208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144" h="521208">
                  <a:moveTo>
                    <a:pt x="1152144" y="0"/>
                  </a:moveTo>
                  <a:lnTo>
                    <a:pt x="0" y="0"/>
                  </a:lnTo>
                  <a:lnTo>
                    <a:pt x="0" y="521208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6823669" y="3488171"/>
              <a:ext cx="86643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 flipH="1">
              <a:off x="4514864" y="2239017"/>
              <a:ext cx="1148972" cy="515634"/>
            </a:xfrm>
            <a:custGeom>
              <a:avLst/>
              <a:gdLst>
                <a:gd name="connsiteX0" fmla="*/ 1152144 w 1152144"/>
                <a:gd name="connsiteY0" fmla="*/ 0 h 521208"/>
                <a:gd name="connsiteX1" fmla="*/ 0 w 1152144"/>
                <a:gd name="connsiteY1" fmla="*/ 0 h 521208"/>
                <a:gd name="connsiteX2" fmla="*/ 0 w 1152144"/>
                <a:gd name="connsiteY2" fmla="*/ 521208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144" h="521208">
                  <a:moveTo>
                    <a:pt x="1152144" y="0"/>
                  </a:moveTo>
                  <a:lnTo>
                    <a:pt x="0" y="0"/>
                  </a:lnTo>
                  <a:lnTo>
                    <a:pt x="0" y="521208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flipV="1">
              <a:off x="4443209" y="2984733"/>
              <a:ext cx="968464" cy="373210"/>
            </a:xfrm>
            <a:custGeom>
              <a:avLst/>
              <a:gdLst>
                <a:gd name="connsiteX0" fmla="*/ 0 w 740664"/>
                <a:gd name="connsiteY0" fmla="*/ 448056 h 448056"/>
                <a:gd name="connsiteX1" fmla="*/ 374904 w 740664"/>
                <a:gd name="connsiteY1" fmla="*/ 448056 h 448056"/>
                <a:gd name="connsiteX2" fmla="*/ 374904 w 740664"/>
                <a:gd name="connsiteY2" fmla="*/ 0 h 448056"/>
                <a:gd name="connsiteX3" fmla="*/ 740664 w 740664"/>
                <a:gd name="connsiteY3" fmla="*/ 0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664" h="448056">
                  <a:moveTo>
                    <a:pt x="0" y="448056"/>
                  </a:moveTo>
                  <a:lnTo>
                    <a:pt x="374904" y="448056"/>
                  </a:lnTo>
                  <a:lnTo>
                    <a:pt x="374904" y="0"/>
                  </a:lnTo>
                  <a:lnTo>
                    <a:pt x="740664" y="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4496577" y="3822945"/>
              <a:ext cx="915097" cy="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/>
            <p:cNvSpPr/>
            <p:nvPr/>
          </p:nvSpPr>
          <p:spPr>
            <a:xfrm flipH="1" flipV="1">
              <a:off x="4514865" y="4196775"/>
              <a:ext cx="1152144" cy="548496"/>
            </a:xfrm>
            <a:custGeom>
              <a:avLst/>
              <a:gdLst>
                <a:gd name="connsiteX0" fmla="*/ 1152144 w 1152144"/>
                <a:gd name="connsiteY0" fmla="*/ 0 h 521208"/>
                <a:gd name="connsiteX1" fmla="*/ 0 w 1152144"/>
                <a:gd name="connsiteY1" fmla="*/ 0 h 521208"/>
                <a:gd name="connsiteX2" fmla="*/ 0 w 1152144"/>
                <a:gd name="connsiteY2" fmla="*/ 521208 h 521208"/>
                <a:gd name="connsiteX0" fmla="*/ 1152144 w 1152144"/>
                <a:gd name="connsiteY0" fmla="*/ 0 h 818316"/>
                <a:gd name="connsiteX1" fmla="*/ 0 w 1152144"/>
                <a:gd name="connsiteY1" fmla="*/ 0 h 818316"/>
                <a:gd name="connsiteX2" fmla="*/ 0 w 1152144"/>
                <a:gd name="connsiteY2" fmla="*/ 818316 h 8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144" h="818316">
                  <a:moveTo>
                    <a:pt x="1152144" y="0"/>
                  </a:moveTo>
                  <a:lnTo>
                    <a:pt x="0" y="0"/>
                  </a:lnTo>
                  <a:lnTo>
                    <a:pt x="0" y="818316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 flipV="1">
              <a:off x="6543260" y="4202418"/>
              <a:ext cx="1155988" cy="542851"/>
            </a:xfrm>
            <a:custGeom>
              <a:avLst/>
              <a:gdLst>
                <a:gd name="connsiteX0" fmla="*/ 1152144 w 1152144"/>
                <a:gd name="connsiteY0" fmla="*/ 0 h 521208"/>
                <a:gd name="connsiteX1" fmla="*/ 0 w 1152144"/>
                <a:gd name="connsiteY1" fmla="*/ 0 h 521208"/>
                <a:gd name="connsiteX2" fmla="*/ 0 w 1152144"/>
                <a:gd name="connsiteY2" fmla="*/ 521208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144" h="521208">
                  <a:moveTo>
                    <a:pt x="1152144" y="0"/>
                  </a:moveTo>
                  <a:lnTo>
                    <a:pt x="0" y="0"/>
                  </a:lnTo>
                  <a:lnTo>
                    <a:pt x="0" y="521208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514601" y="2078820"/>
              <a:ext cx="1761892" cy="2805706"/>
              <a:chOff x="2683633" y="2381163"/>
              <a:chExt cx="1761892" cy="2805706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3250043" y="2381163"/>
                <a:ext cx="1195481" cy="33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Oncology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904890" y="3126999"/>
                <a:ext cx="1540635" cy="33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Immunology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683633" y="3937667"/>
                <a:ext cx="1761892" cy="33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8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Neuroscience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683633" y="4851722"/>
                <a:ext cx="1761892" cy="33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/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Helvetica Neue Thin" charset="0"/>
                    <a:cs typeface="Helvetica Neue Thin" charset="0"/>
                  </a:rPr>
                  <a:t>Cardiovascular</a:t>
                </a:r>
                <a:endParaRPr 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952082" y="2078820"/>
              <a:ext cx="2429466" cy="2816164"/>
              <a:chOff x="7952082" y="2078820"/>
              <a:chExt cx="2429466" cy="2816164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952082" y="2078820"/>
                <a:ext cx="1928882" cy="33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Helvetica Neue Thin" charset="0"/>
                    <a:cs typeface="Helvetica Neue Thin" charset="0"/>
                  </a:rPr>
                  <a:t>Metabolic/Liver</a:t>
                </a:r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7952084" y="3321169"/>
                <a:ext cx="2429464" cy="33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Helvetica Neue Thin" charset="0"/>
                    <a:cs typeface="Helvetica Neue Thin" charset="0"/>
                  </a:rPr>
                  <a:t>Cell Based Therapies</a:t>
                </a:r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952083" y="4559837"/>
                <a:ext cx="2356250" cy="33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rtl="1"/>
                <a:r>
                  <a:rPr lang="en-US" sz="2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Helvetica Neue Thin" charset="0"/>
                    <a:cs typeface="Helvetica Neue Thin" charset="0"/>
                  </a:rPr>
                  <a:t>Ophthalmology</a:t>
                </a:r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 Neue Thin" charset="0"/>
                  <a:cs typeface="Helvetica Neue Thin" charset="0"/>
                </a:endParaRPr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7690104" y="2168075"/>
              <a:ext cx="164592" cy="1645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690104" y="3405876"/>
              <a:ext cx="164592" cy="1645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370832" y="2168075"/>
              <a:ext cx="164592" cy="1645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70832" y="2919285"/>
              <a:ext cx="164592" cy="1645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370832" y="3739585"/>
              <a:ext cx="164592" cy="1645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370832" y="4661583"/>
              <a:ext cx="164592" cy="1645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690104" y="4661583"/>
              <a:ext cx="164592" cy="1645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1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arlcom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arlcom-Master-Template2016" id="{323BDC98-77F8-4E4C-8AD3-66B976792D3E}" vid="{3D419CC0-66C0-B048-830E-2216BE4C96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Pearlcom-Master-Template2016</Template>
  <TotalTime>10162</TotalTime>
  <Words>690</Words>
  <Application>Microsoft Office PowerPoint</Application>
  <PresentationFormat>Widescreen</PresentationFormat>
  <Paragraphs>205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ArialMT</vt:lpstr>
      <vt:lpstr>Calibri</vt:lpstr>
      <vt:lpstr>Calibri Light</vt:lpstr>
      <vt:lpstr>Comic Sans MS</vt:lpstr>
      <vt:lpstr>Helvetica Neue</vt:lpstr>
      <vt:lpstr>Helvetica Neue Light</vt:lpstr>
      <vt:lpstr>Helvetica Neue Thin</vt:lpstr>
      <vt:lpstr>Tahoma</vt:lpstr>
      <vt:lpstr>Times New Roman</vt:lpstr>
      <vt:lpstr>Pearlcom Theme</vt:lpstr>
      <vt:lpstr>PowerPoint Presentation</vt:lpstr>
      <vt:lpstr>PowerPoint Presentation</vt:lpstr>
      <vt:lpstr>We transform cutting-edge research into marketable healthcare technologies</vt:lpstr>
      <vt:lpstr>PowerPoint Presentation</vt:lpstr>
      <vt:lpstr>A key to some of ISRAEL’S  biggest blockbusters </vt:lpstr>
      <vt:lpstr>PowerPoint Presentation</vt:lpstr>
      <vt:lpstr>PowerPoint Presentation</vt:lpstr>
      <vt:lpstr>a booming innovation hub</vt:lpstr>
      <vt:lpstr>PowerPoint Presentation</vt:lpstr>
      <vt:lpstr>PowerPoint Presentation</vt:lpstr>
      <vt:lpstr>PowerPoint Presentation</vt:lpstr>
      <vt:lpstr>Surgical innovation &amp; technology center Headed BY Prof. Yoav MINTZ</vt:lpstr>
      <vt:lpstr>Hadasit in numbers</vt:lpstr>
      <vt:lpstr>Hadasit in numbers</vt:lpstr>
      <vt:lpstr>Our transfer model: from discovery to revenues </vt:lpstr>
      <vt:lpstr>portfolio</vt:lpstr>
      <vt:lpstr>Our technology transfer success </vt:lpstr>
      <vt:lpstr>Biodesign israel</vt:lpstr>
      <vt:lpstr>PowerPoint Presentation</vt:lpstr>
      <vt:lpstr>PowerPoint Presentation</vt:lpstr>
      <vt:lpstr>PowerPoint Presentation</vt:lpstr>
      <vt:lpstr>PowerPoint Presentation</vt:lpstr>
      <vt:lpstr>Maximizing equity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PeralCom Marketing Matters</dc:creator>
  <cp:lastModifiedBy>Tamar Raz</cp:lastModifiedBy>
  <cp:revision>520</cp:revision>
  <dcterms:created xsi:type="dcterms:W3CDTF">2017-02-15T13:40:36Z</dcterms:created>
  <dcterms:modified xsi:type="dcterms:W3CDTF">2018-10-04T09:26:50Z</dcterms:modified>
</cp:coreProperties>
</file>