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49" r:id="rId2"/>
    <p:sldId id="409" r:id="rId3"/>
    <p:sldId id="368" r:id="rId4"/>
    <p:sldId id="538" r:id="rId5"/>
    <p:sldId id="542" r:id="rId6"/>
    <p:sldId id="543" r:id="rId7"/>
    <p:sldId id="544" r:id="rId8"/>
    <p:sldId id="545" r:id="rId9"/>
    <p:sldId id="539" r:id="rId10"/>
    <p:sldId id="541" r:id="rId11"/>
    <p:sldId id="548" r:id="rId12"/>
    <p:sldId id="519" r:id="rId13"/>
    <p:sldId id="52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2DC"/>
    <a:srgbClr val="023C87"/>
    <a:srgbClr val="CC0505"/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0" autoAdjust="0"/>
    <p:restoredTop sz="94946" autoAdjust="0"/>
  </p:normalViewPr>
  <p:slideViewPr>
    <p:cSldViewPr snapToGrid="0">
      <p:cViewPr>
        <p:scale>
          <a:sx n="80" d="100"/>
          <a:sy n="80" d="100"/>
        </p:scale>
        <p:origin x="-181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3928A-F34C-4A05-854D-6197D5D0C3A0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70A4E-3CB7-4F0C-B6EF-A3813F5FF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7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0A4E-3CB7-4F0C-B6EF-A3813F5FFD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5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0A4E-3CB7-4F0C-B6EF-A3813F5FFD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2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0A4E-3CB7-4F0C-B6EF-A3813F5FFD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2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0A4E-3CB7-4F0C-B6EF-A3813F5FFD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965" y="-35043"/>
            <a:ext cx="8229600" cy="1143000"/>
          </a:xfr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39725" indent="-339725" algn="l" defTabSz="914400" rtl="0" eaLnBrk="0" fontAlgn="base" latinLnBrk="0" hangingPunct="0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339725" indent="-339725" algn="l" defTabSz="914400" rtl="0" eaLnBrk="0" fontAlgn="base" latinLnBrk="0" hangingPunct="0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339725" indent="-339725" algn="l" defTabSz="914400" rtl="0" eaLnBrk="0" fontAlgn="base" latinLnBrk="0" hangingPunct="0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339725" indent="-339725" algn="l" defTabSz="914400" rtl="0" eaLnBrk="0" fontAlgn="base" latinLnBrk="0" hangingPunct="0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339725" indent="-339725" algn="l" defTabSz="914400" rtl="0" eaLnBrk="0" fontAlgn="base" latinLnBrk="0" hangingPunct="0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8440992" y="6172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0" bIns="0" anchor="ctr">
            <a:prstTxWarp prst="textNoShape">
              <a:avLst/>
            </a:prstTxWarp>
          </a:bodyPr>
          <a:lstStyle/>
          <a:p>
            <a:pPr algn="ctr" eaLnBrk="0" hangingPunct="0"/>
            <a:fld id="{264F72E9-88E5-9B4E-9625-7127A540E99C}" type="slidenum">
              <a:rPr lang="en-US" sz="2000" b="1">
                <a:solidFill>
                  <a:srgbClr val="003399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pPr algn="ctr" eaLnBrk="0" hangingPunct="0"/>
              <a:t>‹#›</a:t>
            </a:fld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7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590"/>
          <a:stretch/>
        </p:blipFill>
        <p:spPr>
          <a:xfrm>
            <a:off x="3291349" y="762000"/>
            <a:ext cx="5840546" cy="60960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CD8A-0076-426D-ACE1-3C06893D6A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52400"/>
            <a:ext cx="838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248400"/>
            <a:ext cx="43053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392366" y="6429450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53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  <a:sym typeface="Capitals"/>
              </a:rPr>
              <a:t>Al Bawader Privileged &amp;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6279453"/>
            <a:ext cx="1575060" cy="4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6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9924D1-3B51-491A-BCF7-DCD7ECE98210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18FC-22CE-4978-B2C6-EDCBA3FDD6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3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400251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00" dirty="0">
                  <a:solidFill>
                    <a:prstClr val="black"/>
                  </a:solidFill>
                </a:rPr>
                <a:t>CONFIDENTIAL AND PROPRIETARY</a:t>
              </a:r>
            </a:p>
            <a:p>
              <a:pPr defTabSz="821202" eaLnBrk="0" hangingPunct="0"/>
              <a:r>
                <a:rPr lang="en-US" sz="800" dirty="0">
                  <a:solidFill>
                    <a:prstClr val="black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8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CD8A-0076-426D-ACE1-3C06893D6A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74047" y="6429450"/>
            <a:ext cx="2568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530"/>
              </a:spcBef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  <a:sym typeface="Capitals"/>
              </a:rPr>
              <a:t>Al Bawader Privileged &amp; Confidential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81" y="6279453"/>
            <a:ext cx="1575060" cy="4417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60" y="196645"/>
            <a:ext cx="990600" cy="677476"/>
            <a:chOff x="228600" y="232648"/>
            <a:chExt cx="1143000" cy="930055"/>
          </a:xfrm>
        </p:grpSpPr>
        <p:sp>
          <p:nvSpPr>
            <p:cNvPr id="10" name="Rectangle 9"/>
            <p:cNvSpPr/>
            <p:nvPr/>
          </p:nvSpPr>
          <p:spPr>
            <a:xfrm>
              <a:off x="228600" y="381001"/>
              <a:ext cx="624841" cy="633351"/>
            </a:xfrm>
            <a:prstGeom prst="rect">
              <a:avLst/>
            </a:prstGeom>
            <a:solidFill>
              <a:srgbClr val="CC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56320" y="232648"/>
              <a:ext cx="615280" cy="930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89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7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590"/>
          <a:stretch/>
        </p:blipFill>
        <p:spPr>
          <a:xfrm>
            <a:off x="3291348" y="762000"/>
            <a:ext cx="5840546" cy="6096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47876"/>
            <a:ext cx="931027" cy="761169"/>
          </a:xfrm>
          <a:prstGeom prst="rect">
            <a:avLst/>
          </a:prstGeom>
          <a:solidFill>
            <a:srgbClr val="CC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4274" y="3049338"/>
            <a:ext cx="6567620" cy="7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25076" y="2899524"/>
            <a:ext cx="671215" cy="1117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270" y="2878695"/>
            <a:ext cx="671215" cy="1117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363" y="3216166"/>
            <a:ext cx="6164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prstClr val="white"/>
                </a:solidFill>
                <a:latin typeface="Times" pitchFamily="18" charset="0"/>
                <a:cs typeface="Arial" pitchFamily="34" charset="0"/>
              </a:rPr>
              <a:t>The Emerging Arab Israeli Hi Tech Economy</a:t>
            </a:r>
            <a:endParaRPr lang="en-US" sz="2400" b="1" dirty="0">
              <a:solidFill>
                <a:prstClr val="white"/>
              </a:solidFill>
              <a:latin typeface="Times" pitchFamily="18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077" y="3071271"/>
            <a:ext cx="2046984" cy="600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7302" y="5010149"/>
            <a:ext cx="1762534" cy="803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ts val="2900"/>
              </a:lnSpc>
              <a:spcAft>
                <a:spcPct val="0"/>
              </a:spcAft>
              <a:buClr>
                <a:srgbClr val="C00000"/>
              </a:buClr>
            </a:pPr>
            <a:r>
              <a:rPr lang="en-US" sz="2000" b="1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Jimmy Levy</a:t>
            </a:r>
          </a:p>
          <a:p>
            <a:pPr eaLnBrk="0" fontAlgn="base" hangingPunct="0">
              <a:lnSpc>
                <a:spcPts val="2900"/>
              </a:lnSpc>
              <a:spcAft>
                <a:spcPct val="0"/>
              </a:spcAft>
              <a:buClr>
                <a:srgbClr val="C00000"/>
              </a:buClr>
            </a:pPr>
            <a:r>
              <a:rPr lang="en-US" sz="2000" b="1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October, 2017 </a:t>
            </a:r>
            <a:endParaRPr lang="en-US" sz="2000" b="1" dirty="0">
              <a:solidFill>
                <a:srgbClr val="023C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2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825" y="1127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Vidmatic</a:t>
            </a:r>
            <a:r>
              <a:rPr lang="en-US" sz="2400" b="1" dirty="0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 - </a:t>
            </a:r>
            <a:r>
              <a:rPr lang="en-US" sz="2400" b="1" dirty="0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Comprehensive video ad platform targeting publishers in emerging markets </a:t>
            </a:r>
            <a:endParaRPr lang="en-US" sz="2400" b="1" dirty="0">
              <a:solidFill>
                <a:srgbClr val="003399"/>
              </a:solidFill>
              <a:latin typeface="Times" pitchFamily="18" charset="0"/>
              <a:ea typeface="+mn-ea"/>
              <a:cs typeface="Arial" pitchFamily="34" charset="0"/>
            </a:endParaRPr>
          </a:p>
        </p:txBody>
      </p:sp>
      <p:pic>
        <p:nvPicPr>
          <p:cNvPr id="2" name="Picture 1" descr="VidMatic Deck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16354" r="11771" b="1550"/>
          <a:stretch/>
        </p:blipFill>
        <p:spPr>
          <a:xfrm>
            <a:off x="657226" y="1286180"/>
            <a:ext cx="8001000" cy="45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il Software: Leading the QA Automation &amp; Development Augmentation.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7700" r="2708" b="34812"/>
          <a:stretch/>
        </p:blipFill>
        <p:spPr>
          <a:xfrm>
            <a:off x="523874" y="1619250"/>
            <a:ext cx="8105775" cy="2352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24" y="4457700"/>
            <a:ext cx="30187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200 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Headquartered in Nazareth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US" dirty="0" smtClean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Profitable</a:t>
            </a:r>
            <a:endParaRPr lang="en-US" dirty="0">
              <a:solidFill>
                <a:srgbClr val="023C8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1561" y="4448175"/>
            <a:ext cx="3586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Expertise </a:t>
            </a:r>
            <a:r>
              <a:rPr lang="en-US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in high margin </a:t>
            </a:r>
            <a:r>
              <a:rPr lang="en-US" dirty="0" smtClean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markets </a:t>
            </a:r>
            <a:r>
              <a:rPr lang="en-US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DevOps, Automated QA)</a:t>
            </a:r>
            <a:endParaRPr lang="en-US" dirty="0">
              <a:solidFill>
                <a:srgbClr val="023C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rPr>
              <a:t>600+ former employees work in Israeli hi-tech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2450" y="4333875"/>
            <a:ext cx="8077199" cy="14954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4966" y="122960"/>
            <a:ext cx="8416634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Galil Software - #1 Software Service Provider to Israeli High Tech</a:t>
            </a:r>
            <a:endParaRPr lang="en-US" sz="2800" b="1" dirty="0">
              <a:solidFill>
                <a:srgbClr val="003399"/>
              </a:solidFill>
              <a:latin typeface="Times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64" y="-35043"/>
            <a:ext cx="8664285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Emerging Arab Israeli </a:t>
            </a:r>
            <a:r>
              <a:rPr lang="en-US" sz="2700" dirty="0" smtClean="0"/>
              <a:t>High </a:t>
            </a:r>
            <a:r>
              <a:rPr lang="en-US" sz="2700" dirty="0" smtClean="0"/>
              <a:t>Tech </a:t>
            </a:r>
            <a:r>
              <a:rPr lang="en-US" sz="2700" dirty="0" smtClean="0"/>
              <a:t>Economy 2010 </a:t>
            </a:r>
            <a:r>
              <a:rPr lang="en-US" sz="2700" dirty="0" smtClean="0"/>
              <a:t>vs </a:t>
            </a:r>
            <a:r>
              <a:rPr lang="en-US" sz="2700" dirty="0" smtClean="0">
                <a:solidFill>
                  <a:srgbClr val="FF0000"/>
                </a:solidFill>
              </a:rPr>
              <a:t>2016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57402" name="Picture 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30836" r="7389" b="466"/>
          <a:stretch/>
        </p:blipFill>
        <p:spPr bwMode="auto">
          <a:xfrm>
            <a:off x="-1" y="1435395"/>
            <a:ext cx="6633063" cy="473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94"/>
          <p:cNvSpPr/>
          <p:nvPr/>
        </p:nvSpPr>
        <p:spPr>
          <a:xfrm rot="5400000">
            <a:off x="957537" y="262191"/>
            <a:ext cx="5376554" cy="650785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Rectangle 234"/>
          <p:cNvSpPr/>
          <p:nvPr/>
        </p:nvSpPr>
        <p:spPr>
          <a:xfrm>
            <a:off x="1505647" y="5360676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" pitchFamily="18" charset="0"/>
                <a:cs typeface="Arial" pitchFamily="34" charset="0"/>
              </a:rPr>
              <a:t>Professionals </a:t>
            </a:r>
          </a:p>
          <a:p>
            <a:r>
              <a:rPr lang="en-US" sz="1600" b="1" dirty="0">
                <a:latin typeface="Times" pitchFamily="18" charset="0"/>
                <a:cs typeface="Arial" pitchFamily="34" charset="0"/>
              </a:rPr>
              <a:t>employed in high tech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3586757" y="5442373"/>
            <a:ext cx="1423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23C87"/>
                </a:solidFill>
                <a:latin typeface="Times" pitchFamily="18" charset="0"/>
                <a:cs typeface="Arial" pitchFamily="34" charset="0"/>
              </a:rPr>
              <a:t>300 to </a:t>
            </a:r>
            <a:r>
              <a:rPr lang="en-US" sz="2000" b="1" dirty="0" smtClean="0">
                <a:solidFill>
                  <a:srgbClr val="CC0505"/>
                </a:solidFill>
                <a:latin typeface="Times" pitchFamily="18" charset="0"/>
                <a:cs typeface="Arial" pitchFamily="34" charset="0"/>
              </a:rPr>
              <a:t>2300</a:t>
            </a:r>
            <a:endParaRPr lang="en-US" sz="2000" dirty="0">
              <a:solidFill>
                <a:srgbClr val="CC0505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377577" y="4402419"/>
            <a:ext cx="6604000" cy="786977"/>
            <a:chOff x="2540000" y="4699624"/>
            <a:chExt cx="6604000" cy="786977"/>
          </a:xfrm>
        </p:grpSpPr>
        <p:grpSp>
          <p:nvGrpSpPr>
            <p:cNvPr id="233" name="Group 232"/>
            <p:cNvGrpSpPr/>
            <p:nvPr/>
          </p:nvGrpSpPr>
          <p:grpSpPr>
            <a:xfrm>
              <a:off x="2608789" y="4699624"/>
              <a:ext cx="5468172" cy="664906"/>
              <a:chOff x="2608789" y="4699624"/>
              <a:chExt cx="5468172" cy="664906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2608789" y="4779755"/>
                <a:ext cx="14526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Times" pitchFamily="18" charset="0"/>
                    <a:cs typeface="Arial" pitchFamily="34" charset="0"/>
                  </a:rPr>
                  <a:t>High tech </a:t>
                </a:r>
                <a:r>
                  <a:rPr lang="en-US" sz="1600" b="1" dirty="0" smtClean="0">
                    <a:latin typeface="Times" pitchFamily="18" charset="0"/>
                    <a:cs typeface="Arial" pitchFamily="34" charset="0"/>
                  </a:rPr>
                  <a:t>jobs</a:t>
                </a:r>
                <a:br>
                  <a:rPr lang="en-US" sz="1600" b="1" dirty="0" smtClean="0">
                    <a:latin typeface="Times" pitchFamily="18" charset="0"/>
                    <a:cs typeface="Arial" pitchFamily="34" charset="0"/>
                  </a:rPr>
                </a:br>
                <a:r>
                  <a:rPr lang="en-US" sz="1600" b="1" dirty="0" smtClean="0">
                    <a:latin typeface="Times" pitchFamily="18" charset="0"/>
                    <a:cs typeface="Arial" pitchFamily="34" charset="0"/>
                  </a:rPr>
                  <a:t>in Nazareth</a:t>
                </a:r>
                <a:endParaRPr lang="en-US" sz="1600" b="1" dirty="0">
                  <a:latin typeface="Times" pitchFamily="18" charset="0"/>
                  <a:cs typeface="Arial" pitchFamily="34" charset="0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210182" y="4863715"/>
                <a:ext cx="11673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3399"/>
                    </a:solidFill>
                    <a:latin typeface="Times" pitchFamily="18" charset="0"/>
                    <a:cs typeface="Arial" pitchFamily="34" charset="0"/>
                  </a:rPr>
                  <a:t>50 </a:t>
                </a:r>
                <a:r>
                  <a:rPr lang="en-US" sz="2000" b="1" dirty="0">
                    <a:solidFill>
                      <a:srgbClr val="023C87"/>
                    </a:solidFill>
                    <a:latin typeface="Times" pitchFamily="18" charset="0"/>
                    <a:cs typeface="Arial" pitchFamily="34" charset="0"/>
                  </a:rPr>
                  <a:t>to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" pitchFamily="18" charset="0"/>
                    <a:cs typeface="Arial" pitchFamily="34" charset="0"/>
                  </a:rPr>
                  <a:t>600</a:t>
                </a:r>
                <a:endParaRPr lang="en-US" sz="2000" b="1" dirty="0">
                  <a:solidFill>
                    <a:srgbClr val="FF0000"/>
                  </a:solidFill>
                  <a:latin typeface="Times" pitchFamily="18" charset="0"/>
                  <a:cs typeface="Arial" pitchFamily="34" charset="0"/>
                </a:endParaRPr>
              </a:p>
            </p:txBody>
          </p:sp>
          <p:grpSp>
            <p:nvGrpSpPr>
              <p:cNvPr id="225" name="Group 224"/>
              <p:cNvGrpSpPr/>
              <p:nvPr/>
            </p:nvGrpSpPr>
            <p:grpSpPr>
              <a:xfrm>
                <a:off x="5530851" y="4699624"/>
                <a:ext cx="2546110" cy="604482"/>
                <a:chOff x="5526538" y="4621040"/>
                <a:chExt cx="3090949" cy="733826"/>
              </a:xfrm>
            </p:grpSpPr>
            <p:pic>
              <p:nvPicPr>
                <p:cNvPr id="24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608" b="36686"/>
                <a:stretch/>
              </p:blipFill>
              <p:spPr bwMode="auto">
                <a:xfrm>
                  <a:off x="5526538" y="4994455"/>
                  <a:ext cx="1402033" cy="360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7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17048" y="4621040"/>
                  <a:ext cx="1092153" cy="304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8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26332" y="5058253"/>
                  <a:ext cx="1191155" cy="254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101" name="Straight Connector 100"/>
            <p:cNvCxnSpPr/>
            <p:nvPr/>
          </p:nvCxnSpPr>
          <p:spPr>
            <a:xfrm>
              <a:off x="2540000" y="5486601"/>
              <a:ext cx="660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3365890" y="3516120"/>
            <a:ext cx="5461904" cy="584775"/>
            <a:chOff x="3364913" y="4047628"/>
            <a:chExt cx="5461904" cy="584775"/>
          </a:xfrm>
        </p:grpSpPr>
        <p:sp>
          <p:nvSpPr>
            <p:cNvPr id="237" name="Rectangle 236"/>
            <p:cNvSpPr/>
            <p:nvPr/>
          </p:nvSpPr>
          <p:spPr>
            <a:xfrm>
              <a:off x="3364913" y="4047628"/>
              <a:ext cx="11331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" pitchFamily="18" charset="0"/>
                  <a:cs typeface="Arial" pitchFamily="34" charset="0"/>
                </a:rPr>
                <a:t>Number of</a:t>
              </a:r>
            </a:p>
            <a:p>
              <a:r>
                <a:rPr lang="en-US" sz="1600" b="1" dirty="0">
                  <a:latin typeface="Times" pitchFamily="18" charset="0"/>
                  <a:cs typeface="Arial" pitchFamily="34" charset="0"/>
                </a:rPr>
                <a:t>start ups</a:t>
              </a: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511292" y="4165636"/>
              <a:ext cx="11673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3399"/>
                  </a:solidFill>
                  <a:latin typeface="Times" pitchFamily="18" charset="0"/>
                  <a:cs typeface="Arial" pitchFamily="34" charset="0"/>
                </a:rPr>
                <a:t>25 to </a:t>
              </a:r>
              <a:r>
                <a:rPr lang="en-US" sz="2000" b="1" dirty="0">
                  <a:solidFill>
                    <a:srgbClr val="CC0505"/>
                  </a:solidFill>
                  <a:latin typeface="Times" pitchFamily="18" charset="0"/>
                  <a:cs typeface="Arial" pitchFamily="34" charset="0"/>
                </a:rPr>
                <a:t>100</a:t>
              </a:r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6003693" y="4121426"/>
              <a:ext cx="2823124" cy="364655"/>
              <a:chOff x="5822516" y="4017528"/>
              <a:chExt cx="3499460" cy="452016"/>
            </a:xfrm>
          </p:grpSpPr>
          <p:pic>
            <p:nvPicPr>
              <p:cNvPr id="249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11699" y="4095740"/>
                <a:ext cx="1001792" cy="37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0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45629" y="4108126"/>
                <a:ext cx="976347" cy="30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822516" y="4017528"/>
                <a:ext cx="1150218" cy="400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72" name="Straight Connector 271"/>
          <p:cNvCxnSpPr/>
          <p:nvPr/>
        </p:nvCxnSpPr>
        <p:spPr>
          <a:xfrm>
            <a:off x="3316531" y="4288948"/>
            <a:ext cx="634153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4260420" y="2484305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" pitchFamily="18" charset="0"/>
                <a:cs typeface="Arial" pitchFamily="34" charset="0"/>
              </a:rPr>
              <a:t>Startups</a:t>
            </a:r>
          </a:p>
          <a:p>
            <a:r>
              <a:rPr lang="en-US" sz="1600" b="1" dirty="0">
                <a:latin typeface="Times" pitchFamily="18" charset="0"/>
                <a:cs typeface="Arial" pitchFamily="34" charset="0"/>
              </a:rPr>
              <a:t>supported by CSO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6129175" y="2598403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  <a:latin typeface="Times" pitchFamily="18" charset="0"/>
                <a:cs typeface="Arial" pitchFamily="34" charset="0"/>
              </a:rPr>
              <a:t>2 to </a:t>
            </a:r>
            <a:r>
              <a:rPr lang="en-US" sz="2000" b="1" dirty="0" smtClean="0">
                <a:solidFill>
                  <a:srgbClr val="CC0505"/>
                </a:solidFill>
                <a:latin typeface="Times" pitchFamily="18" charset="0"/>
                <a:cs typeface="Arial" pitchFamily="34" charset="0"/>
              </a:rPr>
              <a:t>25</a:t>
            </a:r>
            <a:endParaRPr lang="en-US" sz="2000" b="1" dirty="0">
              <a:solidFill>
                <a:srgbClr val="CC0505"/>
              </a:solidFill>
              <a:latin typeface="Times" pitchFamily="18" charset="0"/>
              <a:cs typeface="Arial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7053966" y="2468041"/>
            <a:ext cx="1922718" cy="667898"/>
            <a:chOff x="6809212" y="3157852"/>
            <a:chExt cx="2441140" cy="847981"/>
          </a:xfrm>
        </p:grpSpPr>
        <p:pic>
          <p:nvPicPr>
            <p:cNvPr id="25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9212" y="3157852"/>
              <a:ext cx="962184" cy="35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030" y="3678257"/>
              <a:ext cx="939770" cy="327576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633" y="3386989"/>
              <a:ext cx="1188719" cy="302076"/>
            </a:xfrm>
            <a:prstGeom prst="rect">
              <a:avLst/>
            </a:prstGeom>
          </p:spPr>
        </p:pic>
      </p:grpSp>
      <p:cxnSp>
        <p:nvCxnSpPr>
          <p:cNvPr id="274" name="Straight Connector 273"/>
          <p:cNvCxnSpPr/>
          <p:nvPr/>
        </p:nvCxnSpPr>
        <p:spPr>
          <a:xfrm>
            <a:off x="4210183" y="3290246"/>
            <a:ext cx="634153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5158744" y="1553689"/>
            <a:ext cx="6341533" cy="776341"/>
            <a:chOff x="5248977" y="2488668"/>
            <a:chExt cx="6341533" cy="776341"/>
          </a:xfrm>
        </p:grpSpPr>
        <p:grpSp>
          <p:nvGrpSpPr>
            <p:cNvPr id="96" name="Group 95"/>
            <p:cNvGrpSpPr/>
            <p:nvPr/>
          </p:nvGrpSpPr>
          <p:grpSpPr>
            <a:xfrm>
              <a:off x="5270243" y="2488668"/>
              <a:ext cx="3837968" cy="717691"/>
              <a:chOff x="5270243" y="2488668"/>
              <a:chExt cx="3837968" cy="717691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270243" y="2555357"/>
                <a:ext cx="16172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Times" pitchFamily="18" charset="0"/>
                    <a:cs typeface="Arial" pitchFamily="34" charset="0"/>
                  </a:rPr>
                  <a:t>Accelerators,</a:t>
                </a:r>
              </a:p>
              <a:p>
                <a:r>
                  <a:rPr lang="en-US" sz="1600" b="1" dirty="0">
                    <a:latin typeface="Times" pitchFamily="18" charset="0"/>
                    <a:cs typeface="Arial" pitchFamily="34" charset="0"/>
                  </a:rPr>
                  <a:t>Incubators, VCs</a:t>
                </a: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833665" y="2680729"/>
                <a:ext cx="7360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3399"/>
                    </a:solidFill>
                    <a:latin typeface="Times" pitchFamily="18" charset="0"/>
                    <a:cs typeface="Arial" pitchFamily="34" charset="0"/>
                  </a:rPr>
                  <a:t>1 to </a:t>
                </a:r>
                <a:r>
                  <a:rPr lang="en-US" sz="2000" b="1" dirty="0">
                    <a:solidFill>
                      <a:srgbClr val="CC0505"/>
                    </a:solidFill>
                    <a:latin typeface="Times" pitchFamily="18" charset="0"/>
                    <a:cs typeface="Arial" pitchFamily="34" charset="0"/>
                  </a:rPr>
                  <a:t>5</a:t>
                </a:r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7599015" y="2488668"/>
                <a:ext cx="1509196" cy="717691"/>
                <a:chOff x="7544307" y="2356044"/>
                <a:chExt cx="1914396" cy="910378"/>
              </a:xfrm>
            </p:grpSpPr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44307" y="2821472"/>
                  <a:ext cx="838385" cy="444950"/>
                </a:xfrm>
                <a:prstGeom prst="rect">
                  <a:avLst/>
                </a:prstGeom>
              </p:spPr>
            </p:pic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2879" y="2782716"/>
                  <a:ext cx="885824" cy="442913"/>
                </a:xfrm>
                <a:prstGeom prst="rect">
                  <a:avLst/>
                </a:prstGeom>
              </p:spPr>
            </p:pic>
            <p:pic>
              <p:nvPicPr>
                <p:cNvPr id="255" name="Picture 7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0709" y="2356044"/>
                  <a:ext cx="1327277" cy="3664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cxnSp>
          <p:nvCxnSpPr>
            <p:cNvPr id="275" name="Straight Connector 274"/>
            <p:cNvCxnSpPr/>
            <p:nvPr/>
          </p:nvCxnSpPr>
          <p:spPr>
            <a:xfrm>
              <a:off x="5248977" y="3265009"/>
              <a:ext cx="634153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Galil Software: Extending your R&amp;D and Dev teams in Israel - Google Chrome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0" t="8050" r="43583" b="83900"/>
          <a:stretch/>
        </p:blipFill>
        <p:spPr>
          <a:xfrm>
            <a:off x="7582220" y="4350548"/>
            <a:ext cx="954933" cy="3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367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5700" b="1" dirty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Thank You!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1920"/>
            <a:ext cx="7823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440992" y="6172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0" bIns="0" anchor="ctr">
            <a:prstTxWarp prst="textNoShape">
              <a:avLst/>
            </a:prstTxWarp>
          </a:bodyPr>
          <a:lstStyle/>
          <a:p>
            <a:pPr algn="ctr" eaLnBrk="0" hangingPunct="0"/>
            <a:fld id="{264F72E9-88E5-9B4E-9625-7127A540E99C}" type="slidenum">
              <a:rPr lang="en-US" sz="2000" b="1">
                <a:solidFill>
                  <a:srgbClr val="003399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pPr algn="ctr" eaLnBrk="0" hangingPunct="0"/>
              <a:t>2</a:t>
            </a:fld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66" y="-48490"/>
            <a:ext cx="93310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Arab Israeli Society - Economic </a:t>
            </a:r>
            <a:r>
              <a:rPr lang="en-US" dirty="0"/>
              <a:t>and Social Gaps</a:t>
            </a:r>
            <a:endParaRPr lang="en-US" sz="2800" dirty="0"/>
          </a:p>
        </p:txBody>
      </p:sp>
      <p:sp>
        <p:nvSpPr>
          <p:cNvPr id="5" name="Isosceles Triangle 4"/>
          <p:cNvSpPr/>
          <p:nvPr/>
        </p:nvSpPr>
        <p:spPr bwMode="auto">
          <a:xfrm rot="16200000" flipV="1">
            <a:off x="1706061" y="4656961"/>
            <a:ext cx="570584" cy="31535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>
              <a:solidFill>
                <a:schemeClr val="lt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755548" y="1422011"/>
            <a:ext cx="1027113" cy="558800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anchor="ctr" anchorCtr="1"/>
          <a:lstStyle/>
          <a:p>
            <a:pPr algn="ctr" eaLnBrk="0" hangingPunct="0"/>
            <a:r>
              <a:rPr lang="en-US" sz="1100" b="1" dirty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  <a:t>Employment in </a:t>
            </a:r>
            <a:r>
              <a:rPr lang="en-US" sz="1100" b="1" dirty="0" smtClean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  <a:t>Hi-Tech</a:t>
            </a:r>
            <a:endParaRPr lang="he-IL" sz="1100" b="1" dirty="0">
              <a:solidFill>
                <a:srgbClr val="CC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49425" y="1422011"/>
            <a:ext cx="1025525" cy="558800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anchor="ctr" anchorCtr="1"/>
          <a:lstStyle/>
          <a:p>
            <a:pPr algn="ctr" eaLnBrk="0" hangingPunct="0"/>
            <a:r>
              <a:rPr lang="en-US" sz="1100" b="1" dirty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  <a:t>Contribution to GDP</a:t>
            </a:r>
            <a:endParaRPr lang="he-IL" sz="1100" b="1" dirty="0">
              <a:solidFill>
                <a:srgbClr val="CC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369383" y="1422011"/>
            <a:ext cx="1025525" cy="558800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anchor="ctr" anchorCtr="1"/>
          <a:lstStyle/>
          <a:p>
            <a:pPr algn="ctr" eaLnBrk="0" hangingPunct="0"/>
            <a:r>
              <a:rPr lang="en-US" sz="1100" b="1" dirty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br>
              <a:rPr lang="en-US" sz="1100" b="1" dirty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1" dirty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endParaRPr lang="he-IL" sz="1100" b="1" dirty="0">
              <a:solidFill>
                <a:srgbClr val="CC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063259" y="1422011"/>
            <a:ext cx="1025525" cy="558800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anchor="ctr" anchorCtr="1"/>
          <a:lstStyle/>
          <a:p>
            <a:pPr algn="ctr" eaLnBrk="0" hangingPunct="0"/>
            <a:r>
              <a:rPr lang="en-US" sz="1100" b="1" dirty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  <a:t>Unemployed </a:t>
            </a:r>
            <a:endParaRPr lang="he-IL" sz="1100" b="1" dirty="0">
              <a:solidFill>
                <a:srgbClr val="CC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143302" y="1422011"/>
            <a:ext cx="1025525" cy="558800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anchor="ctr" anchorCtr="1"/>
          <a:lstStyle/>
          <a:p>
            <a:pPr algn="ctr" eaLnBrk="0" hangingPunct="0"/>
            <a:r>
              <a:rPr lang="en-US" sz="1100" b="1" dirty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  <a:t>Participation in Workforce</a:t>
            </a:r>
            <a:endParaRPr lang="he-IL" sz="1100" b="1" dirty="0">
              <a:solidFill>
                <a:srgbClr val="CC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627175" y="1422011"/>
            <a:ext cx="1206500" cy="558800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anchor="ctr" anchorCtr="1"/>
          <a:lstStyle/>
          <a:p>
            <a:pPr algn="ctr" eaLnBrk="0" hangingPunct="0"/>
            <a:r>
              <a:rPr lang="en-US" sz="1100" b="1" dirty="0" smtClean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  <a:t>Population </a:t>
            </a:r>
            <a:r>
              <a:rPr lang="en-US" sz="1100" b="1" dirty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rPr>
              <a:t>of Israel</a:t>
            </a:r>
            <a:endParaRPr lang="he-IL" sz="1100" b="1" dirty="0">
              <a:solidFill>
                <a:srgbClr val="CC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8831" y="3570288"/>
            <a:ext cx="1323872" cy="2063996"/>
            <a:chOff x="8570843" y="2613621"/>
            <a:chExt cx="1323872" cy="2063996"/>
          </a:xfrm>
        </p:grpSpPr>
        <p:grpSp>
          <p:nvGrpSpPr>
            <p:cNvPr id="15" name="Group 14"/>
            <p:cNvGrpSpPr/>
            <p:nvPr/>
          </p:nvGrpSpPr>
          <p:grpSpPr>
            <a:xfrm>
              <a:off x="8570843" y="2966547"/>
              <a:ext cx="1323872" cy="1711070"/>
              <a:chOff x="8570843" y="2966547"/>
              <a:chExt cx="1323872" cy="171107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570843" y="4262119"/>
                <a:ext cx="13238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Percentage of Arabs </a:t>
                </a:r>
                <a:b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in the Population</a:t>
                </a:r>
                <a:endParaRPr lang="en-US" sz="10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8691364" y="2966547"/>
                <a:ext cx="1082831" cy="1296614"/>
                <a:chOff x="8691364" y="2966547"/>
                <a:chExt cx="1082831" cy="129661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8980495" y="2966547"/>
                  <a:ext cx="504568" cy="1296614"/>
                </a:xfrm>
                <a:prstGeom prst="rect">
                  <a:avLst/>
                </a:prstGeom>
                <a:solidFill>
                  <a:srgbClr val="023C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8691364" y="4263161"/>
                  <a:ext cx="1082831" cy="0"/>
                </a:xfrm>
                <a:prstGeom prst="line">
                  <a:avLst/>
                </a:prstGeom>
                <a:ln>
                  <a:solidFill>
                    <a:srgbClr val="023C87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8941269" y="2613621"/>
              <a:ext cx="678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23C87"/>
                  </a:solidFill>
                  <a:latin typeface="Times New Roman" pitchFamily="18" charset="0"/>
                  <a:cs typeface="Times New Roman" pitchFamily="18" charset="0"/>
                </a:rPr>
                <a:t>20%</a:t>
              </a:r>
              <a:endParaRPr lang="en-US" b="1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78993" y="4106491"/>
            <a:ext cx="1323872" cy="1534381"/>
            <a:chOff x="8570843" y="3143236"/>
            <a:chExt cx="1323872" cy="1534381"/>
          </a:xfrm>
        </p:grpSpPr>
        <p:grpSp>
          <p:nvGrpSpPr>
            <p:cNvPr id="22" name="Group 21"/>
            <p:cNvGrpSpPr/>
            <p:nvPr/>
          </p:nvGrpSpPr>
          <p:grpSpPr>
            <a:xfrm>
              <a:off x="8570843" y="3477227"/>
              <a:ext cx="1323872" cy="1200390"/>
              <a:chOff x="8570843" y="3477227"/>
              <a:chExt cx="1323872" cy="12003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570843" y="4262119"/>
                <a:ext cx="13238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Percentage of Arabs </a:t>
                </a:r>
                <a:b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in the Work Force</a:t>
                </a:r>
                <a:endParaRPr lang="en-US" sz="10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8691364" y="3477227"/>
                <a:ext cx="1082831" cy="785934"/>
                <a:chOff x="8691364" y="3477227"/>
                <a:chExt cx="1082831" cy="78593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8980495" y="3477227"/>
                  <a:ext cx="504568" cy="785934"/>
                </a:xfrm>
                <a:prstGeom prst="rect">
                  <a:avLst/>
                </a:prstGeom>
                <a:solidFill>
                  <a:srgbClr val="023C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8691364" y="4263161"/>
                  <a:ext cx="1082831" cy="0"/>
                </a:xfrm>
                <a:prstGeom prst="line">
                  <a:avLst/>
                </a:prstGeom>
                <a:ln>
                  <a:solidFill>
                    <a:srgbClr val="023C87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TextBox 22"/>
            <p:cNvSpPr txBox="1"/>
            <p:nvPr/>
          </p:nvSpPr>
          <p:spPr>
            <a:xfrm>
              <a:off x="8943427" y="3143236"/>
              <a:ext cx="678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23C87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/>
                <a:t>13%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95315" y="4446601"/>
            <a:ext cx="1323872" cy="1351038"/>
            <a:chOff x="8570843" y="3488162"/>
            <a:chExt cx="1323872" cy="1351038"/>
          </a:xfrm>
        </p:grpSpPr>
        <p:grpSp>
          <p:nvGrpSpPr>
            <p:cNvPr id="29" name="Group 28"/>
            <p:cNvGrpSpPr/>
            <p:nvPr/>
          </p:nvGrpSpPr>
          <p:grpSpPr>
            <a:xfrm>
              <a:off x="8570843" y="3811294"/>
              <a:ext cx="1323872" cy="1027906"/>
              <a:chOff x="8570843" y="3811294"/>
              <a:chExt cx="1323872" cy="102790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8570843" y="4262119"/>
                <a:ext cx="1323872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Percentage of Arab contribution</a:t>
                </a:r>
              </a:p>
              <a:p>
                <a:pPr algn="ctr"/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to GDP</a:t>
                </a:r>
                <a:endParaRPr lang="en-US" sz="10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8691364" y="3811294"/>
                <a:ext cx="1082831" cy="457200"/>
                <a:chOff x="8691364" y="3811294"/>
                <a:chExt cx="1082831" cy="45720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8980495" y="3811294"/>
                  <a:ext cx="504568" cy="457200"/>
                </a:xfrm>
                <a:prstGeom prst="rect">
                  <a:avLst/>
                </a:prstGeom>
                <a:solidFill>
                  <a:srgbClr val="023C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8691364" y="4263161"/>
                  <a:ext cx="1082831" cy="0"/>
                </a:xfrm>
                <a:prstGeom prst="line">
                  <a:avLst/>
                </a:prstGeom>
                <a:ln>
                  <a:solidFill>
                    <a:srgbClr val="023C87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8997215" y="3488162"/>
              <a:ext cx="678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23C87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/>
                <a:t>8%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94801" y="4628238"/>
            <a:ext cx="1323872" cy="1165768"/>
            <a:chOff x="8570843" y="3673432"/>
            <a:chExt cx="1323872" cy="1165768"/>
          </a:xfrm>
        </p:grpSpPr>
        <p:grpSp>
          <p:nvGrpSpPr>
            <p:cNvPr id="36" name="Group 35"/>
            <p:cNvGrpSpPr/>
            <p:nvPr/>
          </p:nvGrpSpPr>
          <p:grpSpPr>
            <a:xfrm>
              <a:off x="8570843" y="4026038"/>
              <a:ext cx="1323872" cy="813162"/>
              <a:chOff x="8570843" y="4026038"/>
              <a:chExt cx="1323872" cy="81316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8570843" y="4262119"/>
                <a:ext cx="1323872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Times New Roman" pitchFamily="18" charset="0"/>
                    <a:cs typeface="Times New Roman" pitchFamily="18" charset="0"/>
                  </a:rPr>
                  <a:t>Percentage of Arabs </a:t>
                </a:r>
                <a:br>
                  <a:rPr lang="en-US" sz="105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among Hi-tech</a:t>
                </a:r>
              </a:p>
              <a:p>
                <a:pPr algn="ctr"/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Employees</a:t>
                </a:r>
                <a:endParaRPr lang="en-US" sz="10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8691364" y="4026038"/>
                <a:ext cx="1082831" cy="237744"/>
                <a:chOff x="8691364" y="4026038"/>
                <a:chExt cx="1082831" cy="237744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8980495" y="4026038"/>
                  <a:ext cx="504568" cy="237744"/>
                </a:xfrm>
                <a:prstGeom prst="rect">
                  <a:avLst/>
                </a:prstGeom>
                <a:solidFill>
                  <a:srgbClr val="023C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8691364" y="4263161"/>
                  <a:ext cx="1082831" cy="0"/>
                </a:xfrm>
                <a:prstGeom prst="line">
                  <a:avLst/>
                </a:prstGeom>
                <a:ln>
                  <a:solidFill>
                    <a:srgbClr val="023C87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TextBox 36"/>
            <p:cNvSpPr txBox="1"/>
            <p:nvPr/>
          </p:nvSpPr>
          <p:spPr>
            <a:xfrm>
              <a:off x="8997215" y="3673432"/>
              <a:ext cx="678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23C87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/>
                <a:t>4%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02489" y="3333175"/>
            <a:ext cx="1323872" cy="2309969"/>
            <a:chOff x="8570843" y="2367648"/>
            <a:chExt cx="1323872" cy="2309969"/>
          </a:xfrm>
        </p:grpSpPr>
        <p:grpSp>
          <p:nvGrpSpPr>
            <p:cNvPr id="43" name="Group 42"/>
            <p:cNvGrpSpPr/>
            <p:nvPr/>
          </p:nvGrpSpPr>
          <p:grpSpPr>
            <a:xfrm>
              <a:off x="8570843" y="2736898"/>
              <a:ext cx="1323872" cy="1940719"/>
              <a:chOff x="8570843" y="2736898"/>
              <a:chExt cx="1323872" cy="194071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8570843" y="4262119"/>
                <a:ext cx="13238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Times New Roman" pitchFamily="18" charset="0"/>
                    <a:cs typeface="Times New Roman" pitchFamily="18" charset="0"/>
                  </a:rPr>
                  <a:t>Percentage of Arabs </a:t>
                </a:r>
                <a:br>
                  <a:rPr lang="en-US" sz="105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among Unemployed</a:t>
                </a:r>
                <a:endParaRPr lang="en-US" sz="10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691364" y="2736898"/>
                <a:ext cx="1082831" cy="1526884"/>
                <a:chOff x="8691364" y="2736898"/>
                <a:chExt cx="1082831" cy="152688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8980495" y="2736898"/>
                  <a:ext cx="504568" cy="1526884"/>
                </a:xfrm>
                <a:prstGeom prst="rect">
                  <a:avLst/>
                </a:prstGeom>
                <a:solidFill>
                  <a:srgbClr val="023C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8691364" y="4263161"/>
                  <a:ext cx="1082831" cy="0"/>
                </a:xfrm>
                <a:prstGeom prst="line">
                  <a:avLst/>
                </a:prstGeom>
                <a:ln>
                  <a:solidFill>
                    <a:srgbClr val="023C87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TextBox 43"/>
            <p:cNvSpPr txBox="1"/>
            <p:nvPr/>
          </p:nvSpPr>
          <p:spPr>
            <a:xfrm>
              <a:off x="8943913" y="2367648"/>
              <a:ext cx="678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23C87"/>
                  </a:solidFill>
                  <a:latin typeface="Times New Roman" pitchFamily="18" charset="0"/>
                  <a:cs typeface="Times New Roman" pitchFamily="18" charset="0"/>
                </a:rPr>
                <a:t>25%</a:t>
              </a:r>
              <a:endParaRPr lang="en-US" b="1" dirty="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20209" y="2171848"/>
            <a:ext cx="1323872" cy="3470836"/>
            <a:chOff x="8570843" y="1206781"/>
            <a:chExt cx="1323872" cy="3470836"/>
          </a:xfrm>
        </p:grpSpPr>
        <p:grpSp>
          <p:nvGrpSpPr>
            <p:cNvPr id="50" name="Group 49"/>
            <p:cNvGrpSpPr/>
            <p:nvPr/>
          </p:nvGrpSpPr>
          <p:grpSpPr>
            <a:xfrm>
              <a:off x="8570843" y="1565003"/>
              <a:ext cx="1323872" cy="3112614"/>
              <a:chOff x="8570843" y="1565003"/>
              <a:chExt cx="1323872" cy="311261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8570843" y="4262119"/>
                <a:ext cx="13238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Times New Roman" pitchFamily="18" charset="0"/>
                    <a:cs typeface="Times New Roman" pitchFamily="18" charset="0"/>
                  </a:rPr>
                  <a:t>Percentage of </a:t>
                </a:r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Poor</a:t>
                </a:r>
              </a:p>
              <a:p>
                <a:pPr algn="ctr"/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Population</a:t>
                </a:r>
                <a:endParaRPr lang="en-US" sz="10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8691364" y="1565003"/>
                <a:ext cx="1082831" cy="2698779"/>
                <a:chOff x="8691364" y="1565003"/>
                <a:chExt cx="1082831" cy="2698779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8980495" y="1565003"/>
                  <a:ext cx="504568" cy="2698779"/>
                </a:xfrm>
                <a:prstGeom prst="rect">
                  <a:avLst/>
                </a:prstGeom>
                <a:solidFill>
                  <a:srgbClr val="023C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8691364" y="4263161"/>
                  <a:ext cx="1082831" cy="0"/>
                </a:xfrm>
                <a:prstGeom prst="line">
                  <a:avLst/>
                </a:prstGeom>
                <a:ln>
                  <a:solidFill>
                    <a:srgbClr val="023C87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" name="TextBox 50"/>
            <p:cNvSpPr txBox="1"/>
            <p:nvPr/>
          </p:nvSpPr>
          <p:spPr>
            <a:xfrm>
              <a:off x="8958427" y="1206781"/>
              <a:ext cx="678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23C87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/>
                <a:t>44%</a:t>
              </a:r>
            </a:p>
          </p:txBody>
        </p:sp>
      </p:grpSp>
      <p:cxnSp>
        <p:nvCxnSpPr>
          <p:cNvPr id="65" name="Straight Connector 11"/>
          <p:cNvCxnSpPr>
            <a:cxnSpLocks noChangeShapeType="1"/>
          </p:cNvCxnSpPr>
          <p:nvPr/>
        </p:nvCxnSpPr>
        <p:spPr bwMode="auto">
          <a:xfrm>
            <a:off x="1386328" y="3925228"/>
            <a:ext cx="70199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pSp>
        <p:nvGrpSpPr>
          <p:cNvPr id="12" name="Group 11"/>
          <p:cNvGrpSpPr/>
          <p:nvPr/>
        </p:nvGrpSpPr>
        <p:grpSpPr>
          <a:xfrm>
            <a:off x="1862704" y="3578742"/>
            <a:ext cx="4200555" cy="1021859"/>
            <a:chOff x="1862703" y="3578740"/>
            <a:chExt cx="4200555" cy="1021859"/>
          </a:xfrm>
        </p:grpSpPr>
        <p:grpSp>
          <p:nvGrpSpPr>
            <p:cNvPr id="4" name="Group 3"/>
            <p:cNvGrpSpPr/>
            <p:nvPr/>
          </p:nvGrpSpPr>
          <p:grpSpPr>
            <a:xfrm>
              <a:off x="2640915" y="3927785"/>
              <a:ext cx="2629576" cy="672814"/>
              <a:chOff x="2640915" y="3927785"/>
              <a:chExt cx="2629576" cy="672814"/>
            </a:xfrm>
          </p:grpSpPr>
          <p:cxnSp>
            <p:nvCxnSpPr>
              <p:cNvPr id="68" name="מחבר חץ ישר 23"/>
              <p:cNvCxnSpPr>
                <a:cxnSpLocks noChangeShapeType="1"/>
              </p:cNvCxnSpPr>
              <p:nvPr/>
            </p:nvCxnSpPr>
            <p:spPr bwMode="auto">
              <a:xfrm>
                <a:off x="5270491" y="3927785"/>
                <a:ext cx="0" cy="672814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9" name="מחבר חץ ישר 25"/>
              <p:cNvCxnSpPr>
                <a:cxnSpLocks noChangeShapeType="1"/>
              </p:cNvCxnSpPr>
              <p:nvPr/>
            </p:nvCxnSpPr>
            <p:spPr bwMode="auto">
              <a:xfrm>
                <a:off x="3960579" y="3931868"/>
                <a:ext cx="0" cy="543543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0" name="מחבר חץ ישר 27"/>
              <p:cNvCxnSpPr>
                <a:cxnSpLocks noChangeShapeType="1"/>
              </p:cNvCxnSpPr>
              <p:nvPr/>
            </p:nvCxnSpPr>
            <p:spPr bwMode="auto">
              <a:xfrm>
                <a:off x="2640915" y="3936857"/>
                <a:ext cx="0" cy="226043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71" name="TextBox 70"/>
            <p:cNvSpPr txBox="1">
              <a:spLocks noChangeArrowheads="1"/>
            </p:cNvSpPr>
            <p:nvPr/>
          </p:nvSpPr>
          <p:spPr bwMode="auto">
            <a:xfrm>
              <a:off x="1862703" y="3578740"/>
              <a:ext cx="4200555" cy="2717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rtl="0" eaLnBrk="0" hangingPunct="0">
                <a:defRPr/>
              </a:pPr>
              <a:r>
                <a:rPr lang="en-US" sz="1600" b="1" dirty="0" smtClean="0">
                  <a:solidFill>
                    <a:srgbClr val="CC0505"/>
                  </a:solidFill>
                  <a:latin typeface="Times New Roman" pitchFamily="18" charset="0"/>
                  <a:cs typeface="Times New Roman" pitchFamily="18" charset="0"/>
                </a:rPr>
                <a:t>Underrepresented </a:t>
              </a:r>
              <a:r>
                <a:rPr lang="en-US" sz="1600" b="1" dirty="0">
                  <a:solidFill>
                    <a:srgbClr val="CC0505"/>
                  </a:solidFill>
                  <a:latin typeface="Times New Roman" pitchFamily="18" charset="0"/>
                  <a:cs typeface="Times New Roman" pitchFamily="18" charset="0"/>
                </a:rPr>
                <a:t>in “positive” parameters</a:t>
              </a:r>
              <a:endParaRPr lang="he-IL" sz="1600" b="1" dirty="0">
                <a:solidFill>
                  <a:srgbClr val="CC050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4" name="Straight Connector 73"/>
          <p:cNvCxnSpPr>
            <a:stCxn id="13" idx="2"/>
          </p:cNvCxnSpPr>
          <p:nvPr/>
        </p:nvCxnSpPr>
        <p:spPr>
          <a:xfrm>
            <a:off x="1230425" y="1980813"/>
            <a:ext cx="0" cy="15023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670577" y="1983274"/>
            <a:ext cx="0" cy="1548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957251" y="1986418"/>
            <a:ext cx="0" cy="14967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74459" y="1983166"/>
            <a:ext cx="0" cy="15871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578939" y="1983270"/>
            <a:ext cx="0" cy="137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893368" y="1971523"/>
            <a:ext cx="0" cy="272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889832" y="2626202"/>
            <a:ext cx="2720634" cy="2354642"/>
            <a:chOff x="5889832" y="2528228"/>
            <a:chExt cx="2720634" cy="2043294"/>
          </a:xfrm>
        </p:grpSpPr>
        <p:cxnSp>
          <p:nvCxnSpPr>
            <p:cNvPr id="66" name="מחבר חץ ישר 20"/>
            <p:cNvCxnSpPr>
              <a:cxnSpLocks noChangeShapeType="1"/>
            </p:cNvCxnSpPr>
            <p:nvPr/>
          </p:nvCxnSpPr>
          <p:spPr bwMode="auto">
            <a:xfrm flipH="1" flipV="1">
              <a:off x="7884191" y="2528228"/>
              <a:ext cx="0" cy="140493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מחבר חץ ישר 21"/>
            <p:cNvCxnSpPr>
              <a:cxnSpLocks noChangeShapeType="1"/>
            </p:cNvCxnSpPr>
            <p:nvPr/>
          </p:nvCxnSpPr>
          <p:spPr bwMode="auto">
            <a:xfrm flipH="1" flipV="1">
              <a:off x="6593556" y="3706153"/>
              <a:ext cx="0" cy="2286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5889832" y="3973029"/>
              <a:ext cx="2720634" cy="59849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anchor="ctr" anchorCtr="1"/>
            <a:lstStyle>
              <a:defPPr>
                <a:defRPr lang="en-US"/>
              </a:defPPr>
              <a:lvl1pPr algn="ctr" eaLnBrk="0" hangingPunct="0">
                <a:defRPr sz="1100" b="1">
                  <a:solidFill>
                    <a:srgbClr val="CC0505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sz="2000" dirty="0" smtClean="0"/>
                <a:t>Overrepresented </a:t>
              </a:r>
              <a:r>
                <a:rPr lang="en-US" sz="2000" dirty="0"/>
                <a:t>in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“</a:t>
              </a:r>
              <a:r>
                <a:rPr lang="en-US" sz="2000" dirty="0"/>
                <a:t>negative” parameters</a:t>
              </a:r>
              <a:endParaRPr lang="he-IL" sz="20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83150" y="5889169"/>
            <a:ext cx="4278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Adapted from Shaldor, Collective Impact Initiatives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65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440992" y="6172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0" bIns="0" anchor="ctr">
            <a:prstTxWarp prst="textNoShape">
              <a:avLst/>
            </a:prstTxWarp>
          </a:bodyPr>
          <a:lstStyle/>
          <a:p>
            <a:pPr algn="ctr" eaLnBrk="0" hangingPunct="0"/>
            <a:fld id="{264F72E9-88E5-9B4E-9625-7127A540E99C}" type="slidenum">
              <a:rPr lang="en-US" sz="2000" b="1">
                <a:solidFill>
                  <a:srgbClr val="003399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pPr algn="ctr" eaLnBrk="0" hangingPunct="0"/>
              <a:t>3</a:t>
            </a:fld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66356" y="1622084"/>
            <a:ext cx="8487144" cy="380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39725" indent="-339725" eaLnBrk="0" fontAlgn="base" hangingPunct="0">
              <a:lnSpc>
                <a:spcPts val="2900"/>
              </a:lnSpc>
              <a:spcBef>
                <a:spcPts val="1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 sz="220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defRPr>
            </a:lvl1pPr>
            <a:lvl2pPr marL="790575" lvl="1" indent="-339725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  <a:defRPr sz="200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87438" indent="-173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/>
              <a:t>Parity will yield $10B </a:t>
            </a:r>
            <a:r>
              <a:rPr lang="en-US" sz="2400" dirty="0"/>
              <a:t>annually to Israel’s </a:t>
            </a:r>
            <a:r>
              <a:rPr lang="en-US" sz="2400" dirty="0"/>
              <a:t>economy</a:t>
            </a:r>
          </a:p>
          <a:p>
            <a:r>
              <a:rPr lang="en-US" sz="2400" dirty="0" smtClean="0"/>
              <a:t>Education paving the way </a:t>
            </a:r>
            <a:r>
              <a:rPr lang="en-US" sz="2400" dirty="0"/>
              <a:t>to higher paid professions</a:t>
            </a:r>
          </a:p>
          <a:p>
            <a:r>
              <a:rPr lang="en-US" sz="2400" dirty="0" smtClean="0"/>
              <a:t>Government </a:t>
            </a:r>
            <a:r>
              <a:rPr lang="en-US" sz="2400" dirty="0"/>
              <a:t>investments</a:t>
            </a:r>
            <a:endParaRPr lang="en-US" sz="2400" dirty="0"/>
          </a:p>
          <a:p>
            <a:pPr lvl="1"/>
            <a:r>
              <a:rPr lang="en-US" sz="2400" dirty="0"/>
              <a:t>$4B </a:t>
            </a:r>
            <a:r>
              <a:rPr lang="en-US" sz="2400" dirty="0"/>
              <a:t>committed over next 5 </a:t>
            </a:r>
            <a:r>
              <a:rPr lang="en-US" sz="2400" dirty="0"/>
              <a:t>years</a:t>
            </a:r>
          </a:p>
          <a:p>
            <a:pPr lvl="1"/>
            <a:r>
              <a:rPr lang="en-US" sz="2400" dirty="0"/>
              <a:t>Chief Scientist programs focused on Arab </a:t>
            </a:r>
            <a:r>
              <a:rPr lang="en-US" sz="2400" dirty="0"/>
              <a:t>entrepreneurs</a:t>
            </a:r>
          </a:p>
          <a:p>
            <a:pPr lvl="1"/>
            <a:r>
              <a:rPr lang="en-US" sz="2400" dirty="0"/>
              <a:t>Participation in Al </a:t>
            </a:r>
            <a:r>
              <a:rPr lang="en-US" sz="2400" dirty="0" err="1"/>
              <a:t>Bawader</a:t>
            </a:r>
            <a:r>
              <a:rPr lang="en-US" sz="2400" dirty="0"/>
              <a:t>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67" y="104775"/>
            <a:ext cx="7768933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Arab Israeli </a:t>
            </a:r>
            <a:r>
              <a:rPr lang="en-US" sz="2600" dirty="0" smtClean="0"/>
              <a:t>Economy - </a:t>
            </a:r>
            <a:r>
              <a:rPr lang="en-US" sz="2600" dirty="0" smtClean="0"/>
              <a:t>An </a:t>
            </a:r>
            <a:r>
              <a:rPr lang="en-US" sz="2600" dirty="0" smtClean="0"/>
              <a:t>Emerging Market within Israel’s Developed Economy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908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440992" y="6172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0" bIns="0" anchor="ctr">
            <a:prstTxWarp prst="textNoShape">
              <a:avLst/>
            </a:prstTxWarp>
          </a:bodyPr>
          <a:lstStyle/>
          <a:p>
            <a:pPr algn="ctr" eaLnBrk="0" hangingPunct="0"/>
            <a:fld id="{264F72E9-88E5-9B4E-9625-7127A540E99C}" type="slidenum">
              <a:rPr lang="en-US" sz="2000" b="1">
                <a:solidFill>
                  <a:srgbClr val="003399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pPr algn="ctr" eaLnBrk="0" hangingPunct="0"/>
              <a:t>4</a:t>
            </a:fld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66356" y="1079158"/>
            <a:ext cx="8487144" cy="543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39725" indent="-339725" eaLnBrk="0" fontAlgn="base" hangingPunct="0">
              <a:lnSpc>
                <a:spcPts val="2900"/>
              </a:lnSpc>
              <a:spcBef>
                <a:spcPts val="1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defRPr sz="220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defRPr>
            </a:lvl1pPr>
            <a:lvl2pPr marL="790575" lvl="1" indent="-339725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  <a:defRPr sz="2000">
                <a:solidFill>
                  <a:srgbClr val="023C87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87438" indent="-1730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 smtClean="0"/>
              <a:t>First investment fund focused on the Arab private sector</a:t>
            </a:r>
          </a:p>
          <a:p>
            <a:r>
              <a:rPr lang="en-US" sz="2400" dirty="0" smtClean="0"/>
              <a:t>$50m </a:t>
            </a:r>
            <a:r>
              <a:rPr lang="en-US" sz="2400" dirty="0" smtClean="0"/>
              <a:t>committed capital </a:t>
            </a:r>
            <a:endParaRPr lang="en-US" sz="2400" dirty="0" smtClean="0"/>
          </a:p>
          <a:p>
            <a:r>
              <a:rPr lang="en-US" sz="2400" dirty="0" smtClean="0"/>
              <a:t>Private and public partnership</a:t>
            </a:r>
          </a:p>
          <a:p>
            <a:r>
              <a:rPr lang="en-US" sz="2400" dirty="0" smtClean="0"/>
              <a:t>Our vision: E</a:t>
            </a:r>
            <a:r>
              <a:rPr lang="en-US" sz="2400" dirty="0" smtClean="0">
                <a:solidFill>
                  <a:schemeClr val="tx2"/>
                </a:solidFill>
              </a:rPr>
              <a:t>xpand “</a:t>
            </a:r>
            <a:r>
              <a:rPr lang="en-US" sz="2400" dirty="0">
                <a:solidFill>
                  <a:schemeClr val="tx2"/>
                </a:solidFill>
              </a:rPr>
              <a:t>Startup Nation” to include </a:t>
            </a:r>
            <a:r>
              <a:rPr lang="en-US" sz="2400" dirty="0" smtClean="0">
                <a:solidFill>
                  <a:schemeClr val="tx2"/>
                </a:solidFill>
              </a:rPr>
              <a:t>Arab </a:t>
            </a:r>
            <a:r>
              <a:rPr lang="en-US" sz="2400" dirty="0">
                <a:solidFill>
                  <a:schemeClr val="tx2"/>
                </a:solidFill>
              </a:rPr>
              <a:t>community 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Our mission: G</a:t>
            </a:r>
            <a:r>
              <a:rPr lang="en-US" sz="2400" dirty="0" smtClean="0">
                <a:solidFill>
                  <a:schemeClr val="tx2"/>
                </a:solidFill>
              </a:rPr>
              <a:t>enerate </a:t>
            </a:r>
            <a:r>
              <a:rPr lang="en-US" sz="2400" dirty="0">
                <a:solidFill>
                  <a:schemeClr val="tx2"/>
                </a:solidFill>
              </a:rPr>
              <a:t>healthy returns for our investors</a:t>
            </a:r>
            <a:endParaRPr lang="en-US" sz="2400" dirty="0"/>
          </a:p>
          <a:p>
            <a:r>
              <a:rPr lang="en-US" sz="2400" dirty="0" smtClean="0"/>
              <a:t>Same investment criteria as other funds</a:t>
            </a:r>
          </a:p>
          <a:p>
            <a:r>
              <a:rPr lang="en-US" sz="2400" dirty="0" smtClean="0"/>
              <a:t>8 </a:t>
            </a:r>
            <a:r>
              <a:rPr lang="en-US" sz="2400" dirty="0" smtClean="0"/>
              <a:t>investments in </a:t>
            </a:r>
            <a:r>
              <a:rPr lang="en-US" sz="2400" dirty="0" smtClean="0"/>
              <a:t>early stage companies</a:t>
            </a:r>
          </a:p>
          <a:p>
            <a:r>
              <a:rPr lang="en-US" sz="2400" dirty="0" smtClean="0"/>
              <a:t>Key challenges: </a:t>
            </a:r>
          </a:p>
          <a:p>
            <a:pPr lvl="1"/>
            <a:r>
              <a:rPr lang="en-US" dirty="0" smtClean="0"/>
              <a:t>Investing in first time entrepreneurs</a:t>
            </a:r>
          </a:p>
          <a:p>
            <a:pPr lvl="1"/>
            <a:r>
              <a:rPr lang="en-US" dirty="0" smtClean="0"/>
              <a:t>Recruiting experienced management teams</a:t>
            </a: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66" y="-48490"/>
            <a:ext cx="9331035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Al Bawader at a Glance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370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ut WebTeb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22074" r="29792" b="7126"/>
          <a:stretch/>
        </p:blipFill>
        <p:spPr>
          <a:xfrm>
            <a:off x="381001" y="949879"/>
            <a:ext cx="8381999" cy="564292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966" y="-48490"/>
            <a:ext cx="7426035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Webteb</a:t>
            </a:r>
            <a:r>
              <a:rPr lang="en-US" sz="2800" b="1" dirty="0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: #1 Arabic Medical Site</a:t>
            </a:r>
            <a:endParaRPr lang="en-US" sz="2800" b="1" dirty="0">
              <a:solidFill>
                <a:srgbClr val="003399"/>
              </a:solidFill>
              <a:latin typeface="Times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966" y="-48490"/>
            <a:ext cx="8283285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Webteb</a:t>
            </a:r>
            <a:r>
              <a:rPr lang="en-US" sz="2800" b="1" dirty="0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: Unparalleled Arabic Medical Content</a:t>
            </a:r>
            <a:endParaRPr lang="en-US" sz="2800" b="1" dirty="0">
              <a:solidFill>
                <a:srgbClr val="003399"/>
              </a:solidFill>
              <a:latin typeface="Times" pitchFamily="18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About WebTeb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21738" r="29167" b="5204"/>
          <a:stretch/>
        </p:blipFill>
        <p:spPr>
          <a:xfrm>
            <a:off x="819150" y="847726"/>
            <a:ext cx="7562850" cy="521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966" y="-48490"/>
            <a:ext cx="8416634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Webteb</a:t>
            </a:r>
            <a:r>
              <a:rPr lang="en-US" sz="2800" b="1" dirty="0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: </a:t>
            </a:r>
            <a:r>
              <a:rPr lang="en-US" sz="2800" b="1" dirty="0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Launching </a:t>
            </a:r>
            <a:r>
              <a:rPr lang="en-US" sz="2800" b="1" dirty="0" smtClean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Telemedicine Service in 2018</a:t>
            </a:r>
            <a:endParaRPr lang="en-US" sz="2800" b="1" dirty="0">
              <a:solidFill>
                <a:srgbClr val="003399"/>
              </a:solidFill>
              <a:latin typeface="Times" pitchFamily="18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About WebTeb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23936" r="29375" b="2896"/>
          <a:stretch/>
        </p:blipFill>
        <p:spPr>
          <a:xfrm>
            <a:off x="781051" y="1266825"/>
            <a:ext cx="7324724" cy="50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968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Shablol</a:t>
            </a:r>
            <a:r>
              <a:rPr lang="en-US" sz="2800" b="1" dirty="0">
                <a:solidFill>
                  <a:srgbClr val="003399"/>
                </a:solidFill>
                <a:latin typeface="Times" pitchFamily="18" charset="0"/>
                <a:ea typeface="+mn-ea"/>
                <a:cs typeface="Arial" pitchFamily="34" charset="0"/>
              </a:rPr>
              <a:t>: #1 Kids Social Network in the Arabic world</a:t>
            </a:r>
          </a:p>
        </p:txBody>
      </p:sp>
      <p:pic>
        <p:nvPicPr>
          <p:cNvPr id="7" name="Picture 6" descr="shablol Onepager 11 JL 2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23276" r="11250" b="1357"/>
          <a:stretch/>
        </p:blipFill>
        <p:spPr>
          <a:xfrm>
            <a:off x="280795" y="1381126"/>
            <a:ext cx="8626754" cy="44672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3525" y="4086225"/>
            <a:ext cx="3228975" cy="752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89" y="5438776"/>
            <a:ext cx="821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3C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Datumate delivers </a:t>
            </a:r>
            <a:r>
              <a:rPr lang="en-US" dirty="0" smtClean="0">
                <a:solidFill>
                  <a:srgbClr val="023C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field </a:t>
            </a:r>
            <a:r>
              <a:rPr lang="en-US" dirty="0">
                <a:solidFill>
                  <a:srgbClr val="023C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analytics on a daily </a:t>
            </a:r>
            <a:r>
              <a:rPr lang="en-US" dirty="0" smtClean="0">
                <a:solidFill>
                  <a:srgbClr val="023C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to power the $24B BIM Construction Infrastructure industry </a:t>
            </a:r>
            <a:endParaRPr lang="en-US" dirty="0">
              <a:solidFill>
                <a:srgbClr val="023C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atumate Presentation for Investors 310817 2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35707" r="5729" b="15317"/>
          <a:stretch/>
        </p:blipFill>
        <p:spPr>
          <a:xfrm>
            <a:off x="92944" y="1400174"/>
            <a:ext cx="8969576" cy="3848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491" y="94385"/>
            <a:ext cx="85595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023C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Datumate</a:t>
            </a:r>
            <a:r>
              <a:rPr lang="en-US" sz="2400" dirty="0" smtClean="0">
                <a:solidFill>
                  <a:srgbClr val="023C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Integrates </a:t>
            </a:r>
            <a:r>
              <a:rPr lang="en-US" sz="2400" dirty="0">
                <a:solidFill>
                  <a:srgbClr val="023C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the art drone, computer vision and photogrammetry to automate field to plan processes </a:t>
            </a:r>
            <a:endParaRPr lang="en-US" sz="2400" b="1" dirty="0">
              <a:solidFill>
                <a:srgbClr val="003399"/>
              </a:solidFill>
              <a:latin typeface="Times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iwcpTjcUOlFpMrk4AE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aFjGsY0e31U0JSS1N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80669</TotalTime>
  <Words>374</Words>
  <Application>Microsoft Office PowerPoint</Application>
  <PresentationFormat>On-screen Show (4:3)</PresentationFormat>
  <Paragraphs>83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think-cell Slide</vt:lpstr>
      <vt:lpstr>PowerPoint Presentation</vt:lpstr>
      <vt:lpstr>Arab Israeli Society - Economic and Social Gaps</vt:lpstr>
      <vt:lpstr>Arab Israeli Economy - An Emerging Market within Israel’s Developed Economy</vt:lpstr>
      <vt:lpstr>Al Bawader at a Glance</vt:lpstr>
      <vt:lpstr>Webteb: #1 Arabic Medical Site</vt:lpstr>
      <vt:lpstr>Webteb: Unparalleled Arabic Medical Content</vt:lpstr>
      <vt:lpstr>Webteb: Launching Telemedicine Service in 2018</vt:lpstr>
      <vt:lpstr>Shablol: #1 Kids Social Network in the Arabic world</vt:lpstr>
      <vt:lpstr>PowerPoint Presentation</vt:lpstr>
      <vt:lpstr>Vidmatic - Comprehensive video ad platform targeting publishers in emerging markets </vt:lpstr>
      <vt:lpstr>Galil Software - #1 Software Service Provider to Israeli High Tech</vt:lpstr>
      <vt:lpstr>Emerging Arab Israeli High Tech Economy 2010 vs 2016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Fadrick</dc:creator>
  <cp:lastModifiedBy>Jimmy</cp:lastModifiedBy>
  <cp:revision>1256</cp:revision>
  <dcterms:created xsi:type="dcterms:W3CDTF">2013-10-31T13:06:23Z</dcterms:created>
  <dcterms:modified xsi:type="dcterms:W3CDTF">2017-10-12T15:14:49Z</dcterms:modified>
</cp:coreProperties>
</file>