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61.jpg" ContentType="image/jp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handoutMasterIdLst>
    <p:handoutMasterId r:id="rId22"/>
  </p:handoutMasterIdLst>
  <p:sldIdLst>
    <p:sldId id="1061" r:id="rId6"/>
    <p:sldId id="1081" r:id="rId7"/>
    <p:sldId id="1083" r:id="rId8"/>
    <p:sldId id="1086" r:id="rId9"/>
    <p:sldId id="1079" r:id="rId10"/>
    <p:sldId id="1098" r:id="rId11"/>
    <p:sldId id="1097" r:id="rId12"/>
    <p:sldId id="1073" r:id="rId13"/>
    <p:sldId id="1100" r:id="rId14"/>
    <p:sldId id="1103" r:id="rId15"/>
    <p:sldId id="1071" r:id="rId16"/>
    <p:sldId id="1070" r:id="rId17"/>
    <p:sldId id="1092" r:id="rId18"/>
    <p:sldId id="1104" r:id="rId19"/>
    <p:sldId id="1089" r:id="rId20"/>
  </p:sldIdLst>
  <p:sldSz cx="9144000" cy="5143500" type="screen16x9"/>
  <p:notesSz cx="6858000" cy="9296400"/>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1511">
          <p15:clr>
            <a:srgbClr val="A4A3A4"/>
          </p15:clr>
        </p15:guide>
        <p15:guide id="2" pos="3271">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o González Robles" initials="MGR"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9900"/>
    <a:srgbClr val="792D86"/>
    <a:srgbClr val="34B233"/>
    <a:srgbClr val="99CC00"/>
    <a:srgbClr val="CCCC00"/>
    <a:srgbClr val="FFCC00"/>
    <a:srgbClr val="00CC66"/>
    <a:srgbClr val="00CC00"/>
    <a:srgbClr val="FF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245" autoAdjust="0"/>
  </p:normalViewPr>
  <p:slideViewPr>
    <p:cSldViewPr snapToObjects="1">
      <p:cViewPr varScale="1">
        <p:scale>
          <a:sx n="119" d="100"/>
          <a:sy n="119" d="100"/>
        </p:scale>
        <p:origin x="-672" y="-96"/>
      </p:cViewPr>
      <p:guideLst>
        <p:guide orient="horz" pos="1511"/>
        <p:guide pos="32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2" d="100"/>
          <a:sy n="52" d="100"/>
        </p:scale>
        <p:origin x="-280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30D5D-1851-468A-A5C3-8E00AD99313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92FE948A-D4C4-4CC6-99D7-7824D5C7F007}">
      <dgm:prSet phldrT="[Texto]"/>
      <dgm:spPr/>
      <dgm:t>
        <a:bodyPr/>
        <a:lstStyle/>
        <a:p>
          <a:r>
            <a:rPr lang="es-CL" dirty="0"/>
            <a:t>DECLARATIONS</a:t>
          </a:r>
        </a:p>
      </dgm:t>
    </dgm:pt>
    <dgm:pt modelId="{203DCA88-2F54-4E34-9411-DA746B567AA9}" type="parTrans" cxnId="{EA7D0302-DD1D-4111-85DA-6A1B4AEF4095}">
      <dgm:prSet/>
      <dgm:spPr/>
      <dgm:t>
        <a:bodyPr/>
        <a:lstStyle/>
        <a:p>
          <a:endParaRPr lang="es-CL"/>
        </a:p>
      </dgm:t>
    </dgm:pt>
    <dgm:pt modelId="{809475B7-A6BB-4EAE-A26F-207840FB3DC0}" type="sibTrans" cxnId="{EA7D0302-DD1D-4111-85DA-6A1B4AEF4095}">
      <dgm:prSet/>
      <dgm:spPr/>
      <dgm:t>
        <a:bodyPr/>
        <a:lstStyle/>
        <a:p>
          <a:endParaRPr lang="es-CL"/>
        </a:p>
      </dgm:t>
    </dgm:pt>
    <dgm:pt modelId="{0BB75E5E-2876-4AC4-A8EE-FC4E28879787}">
      <dgm:prSet phldrT="[Texto]"/>
      <dgm:spPr/>
      <dgm:t>
        <a:bodyPr/>
        <a:lstStyle/>
        <a:p>
          <a:r>
            <a:rPr lang="en-US" dirty="0">
              <a:solidFill>
                <a:schemeClr val="bg1"/>
              </a:solidFill>
            </a:rPr>
            <a:t>Commitment of the highest authorities, including research. Individual efforts to pursue technology transfer won't be enough.</a:t>
          </a:r>
          <a:endParaRPr lang="es-CL" dirty="0">
            <a:solidFill>
              <a:schemeClr val="bg1"/>
            </a:solidFill>
          </a:endParaRPr>
        </a:p>
      </dgm:t>
    </dgm:pt>
    <dgm:pt modelId="{9A5BEB79-9573-4105-A39D-AA73F98DD492}" type="parTrans" cxnId="{08C2AEAE-C587-4378-888D-4A04CF162D13}">
      <dgm:prSet/>
      <dgm:spPr/>
      <dgm:t>
        <a:bodyPr/>
        <a:lstStyle/>
        <a:p>
          <a:endParaRPr lang="es-CL"/>
        </a:p>
      </dgm:t>
    </dgm:pt>
    <dgm:pt modelId="{3DC54892-31D7-465A-A062-DC38DF32F8C2}" type="sibTrans" cxnId="{08C2AEAE-C587-4378-888D-4A04CF162D13}">
      <dgm:prSet/>
      <dgm:spPr/>
      <dgm:t>
        <a:bodyPr/>
        <a:lstStyle/>
        <a:p>
          <a:endParaRPr lang="es-CL"/>
        </a:p>
      </dgm:t>
    </dgm:pt>
    <dgm:pt modelId="{3A2A5B46-36FB-4804-8D06-2A3C9721DEF5}">
      <dgm:prSet phldrT="[Texto]"/>
      <dgm:spPr/>
      <dgm:t>
        <a:bodyPr/>
        <a:lstStyle/>
        <a:p>
          <a:r>
            <a:rPr lang="es-CL" dirty="0"/>
            <a:t>RULES</a:t>
          </a:r>
        </a:p>
      </dgm:t>
    </dgm:pt>
    <dgm:pt modelId="{EBD17B7E-2D12-4038-AEBB-64313DC66E1D}" type="parTrans" cxnId="{D51A842A-D49B-4A28-974E-B6724D707F69}">
      <dgm:prSet/>
      <dgm:spPr/>
      <dgm:t>
        <a:bodyPr/>
        <a:lstStyle/>
        <a:p>
          <a:endParaRPr lang="es-CL"/>
        </a:p>
      </dgm:t>
    </dgm:pt>
    <dgm:pt modelId="{E4C0CADE-8B2E-4E82-9DD5-DD229B807ACF}" type="sibTrans" cxnId="{D51A842A-D49B-4A28-974E-B6724D707F69}">
      <dgm:prSet/>
      <dgm:spPr/>
      <dgm:t>
        <a:bodyPr/>
        <a:lstStyle/>
        <a:p>
          <a:endParaRPr lang="es-CL"/>
        </a:p>
      </dgm:t>
    </dgm:pt>
    <dgm:pt modelId="{5B84A5B2-3EEE-4DD1-9BE9-9A141E8F1E48}">
      <dgm:prSet phldrT="[Texto]"/>
      <dgm:spPr/>
      <dgm:t>
        <a:bodyPr/>
        <a:lstStyle/>
        <a:p>
          <a:r>
            <a:rPr lang="en-US" dirty="0">
              <a:solidFill>
                <a:schemeClr val="bg1"/>
              </a:solidFill>
            </a:rPr>
            <a:t>installation of minimum conditions for technology transfer, i.e. scheme of incentives, IP policy and regulation, conflict of interest policy and regulation, etc.</a:t>
          </a:r>
          <a:endParaRPr lang="es-CL" dirty="0">
            <a:solidFill>
              <a:schemeClr val="bg1"/>
            </a:solidFill>
          </a:endParaRPr>
        </a:p>
      </dgm:t>
    </dgm:pt>
    <dgm:pt modelId="{5C794328-49AA-4F0C-8C66-53945C5A8D47}" type="parTrans" cxnId="{FB12B4BB-45A7-49E2-ABC2-D24B7BA3BC62}">
      <dgm:prSet/>
      <dgm:spPr/>
      <dgm:t>
        <a:bodyPr/>
        <a:lstStyle/>
        <a:p>
          <a:endParaRPr lang="es-CL"/>
        </a:p>
      </dgm:t>
    </dgm:pt>
    <dgm:pt modelId="{505FCF03-C96B-40BB-96C9-862A0097E636}" type="sibTrans" cxnId="{FB12B4BB-45A7-49E2-ABC2-D24B7BA3BC62}">
      <dgm:prSet/>
      <dgm:spPr/>
      <dgm:t>
        <a:bodyPr/>
        <a:lstStyle/>
        <a:p>
          <a:endParaRPr lang="es-CL"/>
        </a:p>
      </dgm:t>
    </dgm:pt>
    <dgm:pt modelId="{BE571D38-1094-41FF-951F-D5C0F5F01937}">
      <dgm:prSet phldrT="[Texto]"/>
      <dgm:spPr/>
      <dgm:t>
        <a:bodyPr/>
        <a:lstStyle/>
        <a:p>
          <a:r>
            <a:rPr lang="es-CL" sz="1700" dirty="0"/>
            <a:t>DEFINITIONS</a:t>
          </a:r>
        </a:p>
      </dgm:t>
    </dgm:pt>
    <dgm:pt modelId="{71AA33EF-87D0-4BC3-92CE-4A5BF35DBA58}" type="parTrans" cxnId="{EF310D58-BEBF-4BF8-A718-EE988404263A}">
      <dgm:prSet/>
      <dgm:spPr/>
      <dgm:t>
        <a:bodyPr/>
        <a:lstStyle/>
        <a:p>
          <a:endParaRPr lang="es-CL"/>
        </a:p>
      </dgm:t>
    </dgm:pt>
    <dgm:pt modelId="{EE50FF11-F7CC-4C67-AEAD-6B206FA8D3FA}" type="sibTrans" cxnId="{EF310D58-BEBF-4BF8-A718-EE988404263A}">
      <dgm:prSet/>
      <dgm:spPr/>
      <dgm:t>
        <a:bodyPr/>
        <a:lstStyle/>
        <a:p>
          <a:endParaRPr lang="es-CL"/>
        </a:p>
      </dgm:t>
    </dgm:pt>
    <dgm:pt modelId="{36F42B1A-104D-4F99-AADB-F9FB0F0EB515}">
      <dgm:prSet phldrT="[Texto]" custT="1"/>
      <dgm:spPr/>
      <dgm:t>
        <a:bodyPr/>
        <a:lstStyle/>
        <a:p>
          <a:r>
            <a:rPr lang="en-US" sz="1400" dirty="0">
              <a:solidFill>
                <a:schemeClr val="bg1"/>
              </a:solidFill>
            </a:rPr>
            <a:t>After years of operation, the office may try, but will never achieve results according to a strategy that not follows the Institution's principles, like its mission, vision and objectives.</a:t>
          </a:r>
          <a:endParaRPr lang="es-CL" sz="1400" dirty="0">
            <a:solidFill>
              <a:schemeClr val="bg1"/>
            </a:solidFill>
          </a:endParaRPr>
        </a:p>
      </dgm:t>
    </dgm:pt>
    <dgm:pt modelId="{D3075AB9-05F2-40D5-AD40-1325B810964A}" type="parTrans" cxnId="{45B4D113-B2B8-4CA4-8A20-D04E9BC83CDC}">
      <dgm:prSet/>
      <dgm:spPr/>
      <dgm:t>
        <a:bodyPr/>
        <a:lstStyle/>
        <a:p>
          <a:endParaRPr lang="es-CL"/>
        </a:p>
      </dgm:t>
    </dgm:pt>
    <dgm:pt modelId="{3F412E0A-3AD6-4323-A3A0-AC0B5599D3E8}" type="sibTrans" cxnId="{45B4D113-B2B8-4CA4-8A20-D04E9BC83CDC}">
      <dgm:prSet/>
      <dgm:spPr/>
      <dgm:t>
        <a:bodyPr/>
        <a:lstStyle/>
        <a:p>
          <a:endParaRPr lang="es-CL"/>
        </a:p>
      </dgm:t>
    </dgm:pt>
    <dgm:pt modelId="{8B40A4A7-FD3D-46E0-888B-1C0547096EB4}" type="pres">
      <dgm:prSet presAssocID="{DBD30D5D-1851-468A-A5C3-8E00AD99313B}" presName="linear" presStyleCnt="0">
        <dgm:presLayoutVars>
          <dgm:dir/>
          <dgm:resizeHandles val="exact"/>
        </dgm:presLayoutVars>
      </dgm:prSet>
      <dgm:spPr/>
      <dgm:t>
        <a:bodyPr/>
        <a:lstStyle/>
        <a:p>
          <a:endParaRPr lang="es-ES"/>
        </a:p>
      </dgm:t>
    </dgm:pt>
    <dgm:pt modelId="{A557499B-109B-4E56-A46C-D2DCBD31F839}" type="pres">
      <dgm:prSet presAssocID="{92FE948A-D4C4-4CC6-99D7-7824D5C7F007}" presName="comp" presStyleCnt="0"/>
      <dgm:spPr/>
    </dgm:pt>
    <dgm:pt modelId="{F9562DFB-3623-412A-B894-D48CB458E4BC}" type="pres">
      <dgm:prSet presAssocID="{92FE948A-D4C4-4CC6-99D7-7824D5C7F007}" presName="box" presStyleLbl="node1" presStyleIdx="0" presStyleCnt="3"/>
      <dgm:spPr/>
      <dgm:t>
        <a:bodyPr/>
        <a:lstStyle/>
        <a:p>
          <a:endParaRPr lang="es-ES"/>
        </a:p>
      </dgm:t>
    </dgm:pt>
    <dgm:pt modelId="{A3AA6DFC-D406-477C-9DB8-E4685CFAAB19}" type="pres">
      <dgm:prSet presAssocID="{92FE948A-D4C4-4CC6-99D7-7824D5C7F007}" presName="img" presStyleLbl="fgImgPlace1" presStyleIdx="0" presStyleCnt="3"/>
      <dgm:spPr>
        <a:blipFill rotWithShape="1">
          <a:blip xmlns:r="http://schemas.openxmlformats.org/officeDocument/2006/relationships" r:embed="rId1"/>
          <a:stretch>
            <a:fillRect/>
          </a:stretch>
        </a:blipFill>
      </dgm:spPr>
    </dgm:pt>
    <dgm:pt modelId="{89D09FE5-EF24-41D6-B4DA-E71EE5C3D5D5}" type="pres">
      <dgm:prSet presAssocID="{92FE948A-D4C4-4CC6-99D7-7824D5C7F007}" presName="text" presStyleLbl="node1" presStyleIdx="0" presStyleCnt="3">
        <dgm:presLayoutVars>
          <dgm:bulletEnabled val="1"/>
        </dgm:presLayoutVars>
      </dgm:prSet>
      <dgm:spPr/>
      <dgm:t>
        <a:bodyPr/>
        <a:lstStyle/>
        <a:p>
          <a:endParaRPr lang="es-ES"/>
        </a:p>
      </dgm:t>
    </dgm:pt>
    <dgm:pt modelId="{251805DF-DE6D-48AA-9FAA-B4DECD719572}" type="pres">
      <dgm:prSet presAssocID="{809475B7-A6BB-4EAE-A26F-207840FB3DC0}" presName="spacer" presStyleCnt="0"/>
      <dgm:spPr/>
    </dgm:pt>
    <dgm:pt modelId="{A6A5DBD8-11E2-48E3-8F10-D002EF4E27DF}" type="pres">
      <dgm:prSet presAssocID="{3A2A5B46-36FB-4804-8D06-2A3C9721DEF5}" presName="comp" presStyleCnt="0"/>
      <dgm:spPr/>
    </dgm:pt>
    <dgm:pt modelId="{557C358B-0AFB-4634-8A93-1DCB34967365}" type="pres">
      <dgm:prSet presAssocID="{3A2A5B46-36FB-4804-8D06-2A3C9721DEF5}" presName="box" presStyleLbl="node1" presStyleIdx="1" presStyleCnt="3"/>
      <dgm:spPr/>
      <dgm:t>
        <a:bodyPr/>
        <a:lstStyle/>
        <a:p>
          <a:endParaRPr lang="es-ES"/>
        </a:p>
      </dgm:t>
    </dgm:pt>
    <dgm:pt modelId="{4EE5E39E-F5BB-4DD8-A5B3-367E6EA70DFB}" type="pres">
      <dgm:prSet presAssocID="{3A2A5B46-36FB-4804-8D06-2A3C9721DEF5}" presName="img" presStyleLbl="fgImgPlace1" presStyleIdx="1" presStyleCnt="3"/>
      <dgm:spPr>
        <a:blipFill rotWithShape="1">
          <a:blip xmlns:r="http://schemas.openxmlformats.org/officeDocument/2006/relationships" r:embed="rId2"/>
          <a:stretch>
            <a:fillRect/>
          </a:stretch>
        </a:blipFill>
      </dgm:spPr>
    </dgm:pt>
    <dgm:pt modelId="{740317BF-B4B9-4EC9-B44B-0487AC72210F}" type="pres">
      <dgm:prSet presAssocID="{3A2A5B46-36FB-4804-8D06-2A3C9721DEF5}" presName="text" presStyleLbl="node1" presStyleIdx="1" presStyleCnt="3">
        <dgm:presLayoutVars>
          <dgm:bulletEnabled val="1"/>
        </dgm:presLayoutVars>
      </dgm:prSet>
      <dgm:spPr/>
      <dgm:t>
        <a:bodyPr/>
        <a:lstStyle/>
        <a:p>
          <a:endParaRPr lang="es-ES"/>
        </a:p>
      </dgm:t>
    </dgm:pt>
    <dgm:pt modelId="{003AC701-CD56-43E2-AF6F-2CB650D4EC24}" type="pres">
      <dgm:prSet presAssocID="{E4C0CADE-8B2E-4E82-9DD5-DD229B807ACF}" presName="spacer" presStyleCnt="0"/>
      <dgm:spPr/>
    </dgm:pt>
    <dgm:pt modelId="{E7F6698E-A8C8-4320-924D-46CBF452AD90}" type="pres">
      <dgm:prSet presAssocID="{BE571D38-1094-41FF-951F-D5C0F5F01937}" presName="comp" presStyleCnt="0"/>
      <dgm:spPr/>
    </dgm:pt>
    <dgm:pt modelId="{C8EC1BB4-A275-43B6-8058-CB4BB36E9622}" type="pres">
      <dgm:prSet presAssocID="{BE571D38-1094-41FF-951F-D5C0F5F01937}" presName="box" presStyleLbl="node1" presStyleIdx="2" presStyleCnt="3"/>
      <dgm:spPr/>
      <dgm:t>
        <a:bodyPr/>
        <a:lstStyle/>
        <a:p>
          <a:endParaRPr lang="es-ES"/>
        </a:p>
      </dgm:t>
    </dgm:pt>
    <dgm:pt modelId="{0F228609-32D3-4E2C-9B3C-B1A7074AADE1}" type="pres">
      <dgm:prSet presAssocID="{BE571D38-1094-41FF-951F-D5C0F5F01937}" presName="img" presStyleLbl="fgImgPlace1" presStyleIdx="2" presStyleCnt="3"/>
      <dgm:spPr>
        <a:blipFill rotWithShape="1">
          <a:blip xmlns:r="http://schemas.openxmlformats.org/officeDocument/2006/relationships" r:embed="rId3"/>
          <a:stretch>
            <a:fillRect/>
          </a:stretch>
        </a:blipFill>
      </dgm:spPr>
    </dgm:pt>
    <dgm:pt modelId="{7610BB07-0B59-44C8-B6CF-3F433FD12A57}" type="pres">
      <dgm:prSet presAssocID="{BE571D38-1094-41FF-951F-D5C0F5F01937}" presName="text" presStyleLbl="node1" presStyleIdx="2" presStyleCnt="3">
        <dgm:presLayoutVars>
          <dgm:bulletEnabled val="1"/>
        </dgm:presLayoutVars>
      </dgm:prSet>
      <dgm:spPr/>
      <dgm:t>
        <a:bodyPr/>
        <a:lstStyle/>
        <a:p>
          <a:endParaRPr lang="es-ES"/>
        </a:p>
      </dgm:t>
    </dgm:pt>
  </dgm:ptLst>
  <dgm:cxnLst>
    <dgm:cxn modelId="{EA7D0302-DD1D-4111-85DA-6A1B4AEF4095}" srcId="{DBD30D5D-1851-468A-A5C3-8E00AD99313B}" destId="{92FE948A-D4C4-4CC6-99D7-7824D5C7F007}" srcOrd="0" destOrd="0" parTransId="{203DCA88-2F54-4E34-9411-DA746B567AA9}" sibTransId="{809475B7-A6BB-4EAE-A26F-207840FB3DC0}"/>
    <dgm:cxn modelId="{0BB8664F-3495-401B-BE9B-2A0BA538BF73}" type="presOf" srcId="{3A2A5B46-36FB-4804-8D06-2A3C9721DEF5}" destId="{740317BF-B4B9-4EC9-B44B-0487AC72210F}" srcOrd="1" destOrd="0" presId="urn:microsoft.com/office/officeart/2005/8/layout/vList4"/>
    <dgm:cxn modelId="{89A6596C-7741-4F4D-BF73-308B0426A602}" type="presOf" srcId="{36F42B1A-104D-4F99-AADB-F9FB0F0EB515}" destId="{7610BB07-0B59-44C8-B6CF-3F433FD12A57}" srcOrd="1" destOrd="1" presId="urn:microsoft.com/office/officeart/2005/8/layout/vList4"/>
    <dgm:cxn modelId="{AE18E588-B3C1-42C7-8AD2-13F6BD44F609}" type="presOf" srcId="{3A2A5B46-36FB-4804-8D06-2A3C9721DEF5}" destId="{557C358B-0AFB-4634-8A93-1DCB34967365}" srcOrd="0" destOrd="0" presId="urn:microsoft.com/office/officeart/2005/8/layout/vList4"/>
    <dgm:cxn modelId="{04E021FC-E306-4E70-B6A6-2F3B813746E5}" type="presOf" srcId="{92FE948A-D4C4-4CC6-99D7-7824D5C7F007}" destId="{89D09FE5-EF24-41D6-B4DA-E71EE5C3D5D5}" srcOrd="1" destOrd="0" presId="urn:microsoft.com/office/officeart/2005/8/layout/vList4"/>
    <dgm:cxn modelId="{99299FED-B6B7-4D9D-8042-6FAA25D061AE}" type="presOf" srcId="{5B84A5B2-3EEE-4DD1-9BE9-9A141E8F1E48}" destId="{557C358B-0AFB-4634-8A93-1DCB34967365}" srcOrd="0" destOrd="1" presId="urn:microsoft.com/office/officeart/2005/8/layout/vList4"/>
    <dgm:cxn modelId="{08C2AEAE-C587-4378-888D-4A04CF162D13}" srcId="{92FE948A-D4C4-4CC6-99D7-7824D5C7F007}" destId="{0BB75E5E-2876-4AC4-A8EE-FC4E28879787}" srcOrd="0" destOrd="0" parTransId="{9A5BEB79-9573-4105-A39D-AA73F98DD492}" sibTransId="{3DC54892-31D7-465A-A062-DC38DF32F8C2}"/>
    <dgm:cxn modelId="{EF310D58-BEBF-4BF8-A718-EE988404263A}" srcId="{DBD30D5D-1851-468A-A5C3-8E00AD99313B}" destId="{BE571D38-1094-41FF-951F-D5C0F5F01937}" srcOrd="2" destOrd="0" parTransId="{71AA33EF-87D0-4BC3-92CE-4A5BF35DBA58}" sibTransId="{EE50FF11-F7CC-4C67-AEAD-6B206FA8D3FA}"/>
    <dgm:cxn modelId="{E07385F8-55CC-48AF-ABF9-A889469B9E6A}" type="presOf" srcId="{BE571D38-1094-41FF-951F-D5C0F5F01937}" destId="{C8EC1BB4-A275-43B6-8058-CB4BB36E9622}" srcOrd="0" destOrd="0" presId="urn:microsoft.com/office/officeart/2005/8/layout/vList4"/>
    <dgm:cxn modelId="{D51A842A-D49B-4A28-974E-B6724D707F69}" srcId="{DBD30D5D-1851-468A-A5C3-8E00AD99313B}" destId="{3A2A5B46-36FB-4804-8D06-2A3C9721DEF5}" srcOrd="1" destOrd="0" parTransId="{EBD17B7E-2D12-4038-AEBB-64313DC66E1D}" sibTransId="{E4C0CADE-8B2E-4E82-9DD5-DD229B807ACF}"/>
    <dgm:cxn modelId="{7AE3ED35-814F-40DF-B846-03DAE0F79370}" type="presOf" srcId="{5B84A5B2-3EEE-4DD1-9BE9-9A141E8F1E48}" destId="{740317BF-B4B9-4EC9-B44B-0487AC72210F}" srcOrd="1" destOrd="1" presId="urn:microsoft.com/office/officeart/2005/8/layout/vList4"/>
    <dgm:cxn modelId="{45B4D113-B2B8-4CA4-8A20-D04E9BC83CDC}" srcId="{BE571D38-1094-41FF-951F-D5C0F5F01937}" destId="{36F42B1A-104D-4F99-AADB-F9FB0F0EB515}" srcOrd="0" destOrd="0" parTransId="{D3075AB9-05F2-40D5-AD40-1325B810964A}" sibTransId="{3F412E0A-3AD6-4323-A3A0-AC0B5599D3E8}"/>
    <dgm:cxn modelId="{A58CBDDC-C0A2-4023-926F-318EF61AB803}" type="presOf" srcId="{0BB75E5E-2876-4AC4-A8EE-FC4E28879787}" destId="{89D09FE5-EF24-41D6-B4DA-E71EE5C3D5D5}" srcOrd="1" destOrd="1" presId="urn:microsoft.com/office/officeart/2005/8/layout/vList4"/>
    <dgm:cxn modelId="{9A3D2464-39CD-4FB7-B2A3-E097AFB72B8D}" type="presOf" srcId="{36F42B1A-104D-4F99-AADB-F9FB0F0EB515}" destId="{C8EC1BB4-A275-43B6-8058-CB4BB36E9622}" srcOrd="0" destOrd="1" presId="urn:microsoft.com/office/officeart/2005/8/layout/vList4"/>
    <dgm:cxn modelId="{F202FBE1-A3BF-4A70-AE1B-7A7A5172F7DD}" type="presOf" srcId="{92FE948A-D4C4-4CC6-99D7-7824D5C7F007}" destId="{F9562DFB-3623-412A-B894-D48CB458E4BC}" srcOrd="0" destOrd="0" presId="urn:microsoft.com/office/officeart/2005/8/layout/vList4"/>
    <dgm:cxn modelId="{46BA40C1-1040-4FE5-9B19-280F0A6DE97B}" type="presOf" srcId="{BE571D38-1094-41FF-951F-D5C0F5F01937}" destId="{7610BB07-0B59-44C8-B6CF-3F433FD12A57}" srcOrd="1" destOrd="0" presId="urn:microsoft.com/office/officeart/2005/8/layout/vList4"/>
    <dgm:cxn modelId="{95902985-9F2D-4DBC-A6B0-E06BA0D55ABC}" type="presOf" srcId="{DBD30D5D-1851-468A-A5C3-8E00AD99313B}" destId="{8B40A4A7-FD3D-46E0-888B-1C0547096EB4}" srcOrd="0" destOrd="0" presId="urn:microsoft.com/office/officeart/2005/8/layout/vList4"/>
    <dgm:cxn modelId="{F6911DC3-A29A-46AE-868C-D8E80D0C8984}" type="presOf" srcId="{0BB75E5E-2876-4AC4-A8EE-FC4E28879787}" destId="{F9562DFB-3623-412A-B894-D48CB458E4BC}" srcOrd="0" destOrd="1" presId="urn:microsoft.com/office/officeart/2005/8/layout/vList4"/>
    <dgm:cxn modelId="{FB12B4BB-45A7-49E2-ABC2-D24B7BA3BC62}" srcId="{3A2A5B46-36FB-4804-8D06-2A3C9721DEF5}" destId="{5B84A5B2-3EEE-4DD1-9BE9-9A141E8F1E48}" srcOrd="0" destOrd="0" parTransId="{5C794328-49AA-4F0C-8C66-53945C5A8D47}" sibTransId="{505FCF03-C96B-40BB-96C9-862A0097E636}"/>
    <dgm:cxn modelId="{555ED29E-E258-411A-B62E-6A5F52B55907}" type="presParOf" srcId="{8B40A4A7-FD3D-46E0-888B-1C0547096EB4}" destId="{A557499B-109B-4E56-A46C-D2DCBD31F839}" srcOrd="0" destOrd="0" presId="urn:microsoft.com/office/officeart/2005/8/layout/vList4"/>
    <dgm:cxn modelId="{B304C0E2-CE8A-43C1-9B94-2385800EB50F}" type="presParOf" srcId="{A557499B-109B-4E56-A46C-D2DCBD31F839}" destId="{F9562DFB-3623-412A-B894-D48CB458E4BC}" srcOrd="0" destOrd="0" presId="urn:microsoft.com/office/officeart/2005/8/layout/vList4"/>
    <dgm:cxn modelId="{3D4400BA-E8B4-4846-A9D1-FC18350463B9}" type="presParOf" srcId="{A557499B-109B-4E56-A46C-D2DCBD31F839}" destId="{A3AA6DFC-D406-477C-9DB8-E4685CFAAB19}" srcOrd="1" destOrd="0" presId="urn:microsoft.com/office/officeart/2005/8/layout/vList4"/>
    <dgm:cxn modelId="{FE7A251F-9FE6-4523-9E28-FDBBA096D32E}" type="presParOf" srcId="{A557499B-109B-4E56-A46C-D2DCBD31F839}" destId="{89D09FE5-EF24-41D6-B4DA-E71EE5C3D5D5}" srcOrd="2" destOrd="0" presId="urn:microsoft.com/office/officeart/2005/8/layout/vList4"/>
    <dgm:cxn modelId="{0F70289A-1210-4A15-AB3D-F15FA2CF50D1}" type="presParOf" srcId="{8B40A4A7-FD3D-46E0-888B-1C0547096EB4}" destId="{251805DF-DE6D-48AA-9FAA-B4DECD719572}" srcOrd="1" destOrd="0" presId="urn:microsoft.com/office/officeart/2005/8/layout/vList4"/>
    <dgm:cxn modelId="{114563F0-35A8-4858-BFDD-57155ADB0B96}" type="presParOf" srcId="{8B40A4A7-FD3D-46E0-888B-1C0547096EB4}" destId="{A6A5DBD8-11E2-48E3-8F10-D002EF4E27DF}" srcOrd="2" destOrd="0" presId="urn:microsoft.com/office/officeart/2005/8/layout/vList4"/>
    <dgm:cxn modelId="{37398764-2EE9-44D1-84FB-0CBCD39145AB}" type="presParOf" srcId="{A6A5DBD8-11E2-48E3-8F10-D002EF4E27DF}" destId="{557C358B-0AFB-4634-8A93-1DCB34967365}" srcOrd="0" destOrd="0" presId="urn:microsoft.com/office/officeart/2005/8/layout/vList4"/>
    <dgm:cxn modelId="{AE6E0DE1-4725-4EE6-A8AC-0D5E86A7BA01}" type="presParOf" srcId="{A6A5DBD8-11E2-48E3-8F10-D002EF4E27DF}" destId="{4EE5E39E-F5BB-4DD8-A5B3-367E6EA70DFB}" srcOrd="1" destOrd="0" presId="urn:microsoft.com/office/officeart/2005/8/layout/vList4"/>
    <dgm:cxn modelId="{81279B5D-F05A-4AB6-950F-F59C4D46D3D6}" type="presParOf" srcId="{A6A5DBD8-11E2-48E3-8F10-D002EF4E27DF}" destId="{740317BF-B4B9-4EC9-B44B-0487AC72210F}" srcOrd="2" destOrd="0" presId="urn:microsoft.com/office/officeart/2005/8/layout/vList4"/>
    <dgm:cxn modelId="{92A294AB-D022-4300-A1C9-1C08933B7E51}" type="presParOf" srcId="{8B40A4A7-FD3D-46E0-888B-1C0547096EB4}" destId="{003AC701-CD56-43E2-AF6F-2CB650D4EC24}" srcOrd="3" destOrd="0" presId="urn:microsoft.com/office/officeart/2005/8/layout/vList4"/>
    <dgm:cxn modelId="{5826A0EC-3579-4D7E-BADC-6AD25639C950}" type="presParOf" srcId="{8B40A4A7-FD3D-46E0-888B-1C0547096EB4}" destId="{E7F6698E-A8C8-4320-924D-46CBF452AD90}" srcOrd="4" destOrd="0" presId="urn:microsoft.com/office/officeart/2005/8/layout/vList4"/>
    <dgm:cxn modelId="{7C0A145D-E544-4BC4-9F92-C40EB8086E09}" type="presParOf" srcId="{E7F6698E-A8C8-4320-924D-46CBF452AD90}" destId="{C8EC1BB4-A275-43B6-8058-CB4BB36E9622}" srcOrd="0" destOrd="0" presId="urn:microsoft.com/office/officeart/2005/8/layout/vList4"/>
    <dgm:cxn modelId="{D93CF44D-E51D-47B9-9E7F-B4927A54C9FA}" type="presParOf" srcId="{E7F6698E-A8C8-4320-924D-46CBF452AD90}" destId="{0F228609-32D3-4E2C-9B3C-B1A7074AADE1}" srcOrd="1" destOrd="0" presId="urn:microsoft.com/office/officeart/2005/8/layout/vList4"/>
    <dgm:cxn modelId="{D1E6A6D6-70CB-4746-BB07-9973EB46917F}" type="presParOf" srcId="{E7F6698E-A8C8-4320-924D-46CBF452AD90}" destId="{7610BB07-0B59-44C8-B6CF-3F433FD12A57}"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62DFB-3623-412A-B894-D48CB458E4BC}">
      <dsp:nvSpPr>
        <dsp:cNvPr id="0" name=""/>
        <dsp:cNvSpPr/>
      </dsp:nvSpPr>
      <dsp:spPr>
        <a:xfrm>
          <a:off x="0" y="0"/>
          <a:ext cx="8280920" cy="1035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kern="1200" dirty="0"/>
            <a:t>DECLARATIONS</a:t>
          </a:r>
        </a:p>
        <a:p>
          <a:pPr marL="114300" lvl="1" indent="-114300" algn="l" defTabSz="666750">
            <a:lnSpc>
              <a:spcPct val="90000"/>
            </a:lnSpc>
            <a:spcBef>
              <a:spcPct val="0"/>
            </a:spcBef>
            <a:spcAft>
              <a:spcPct val="15000"/>
            </a:spcAft>
            <a:buChar char="••"/>
          </a:pPr>
          <a:r>
            <a:rPr lang="en-US" sz="1500" kern="1200" dirty="0">
              <a:solidFill>
                <a:schemeClr val="bg1"/>
              </a:solidFill>
            </a:rPr>
            <a:t>Commitment of the highest authorities, including research. Individual efforts to pursue technology transfer won't be enough.</a:t>
          </a:r>
          <a:endParaRPr lang="es-CL" sz="1500" kern="1200" dirty="0">
            <a:solidFill>
              <a:schemeClr val="bg1"/>
            </a:solidFill>
          </a:endParaRPr>
        </a:p>
      </dsp:txBody>
      <dsp:txXfrm>
        <a:off x="1759695" y="0"/>
        <a:ext cx="6521224" cy="1035114"/>
      </dsp:txXfrm>
    </dsp:sp>
    <dsp:sp modelId="{A3AA6DFC-D406-477C-9DB8-E4685CFAAB19}">
      <dsp:nvSpPr>
        <dsp:cNvPr id="0" name=""/>
        <dsp:cNvSpPr/>
      </dsp:nvSpPr>
      <dsp:spPr>
        <a:xfrm>
          <a:off x="103511" y="103511"/>
          <a:ext cx="1656184" cy="82809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C358B-0AFB-4634-8A93-1DCB34967365}">
      <dsp:nvSpPr>
        <dsp:cNvPr id="0" name=""/>
        <dsp:cNvSpPr/>
      </dsp:nvSpPr>
      <dsp:spPr>
        <a:xfrm>
          <a:off x="0" y="1138626"/>
          <a:ext cx="8280920" cy="1035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CL" sz="1900" kern="1200" dirty="0"/>
            <a:t>RULES</a:t>
          </a:r>
        </a:p>
        <a:p>
          <a:pPr marL="114300" lvl="1" indent="-114300" algn="l" defTabSz="666750">
            <a:lnSpc>
              <a:spcPct val="90000"/>
            </a:lnSpc>
            <a:spcBef>
              <a:spcPct val="0"/>
            </a:spcBef>
            <a:spcAft>
              <a:spcPct val="15000"/>
            </a:spcAft>
            <a:buChar char="••"/>
          </a:pPr>
          <a:r>
            <a:rPr lang="en-US" sz="1500" kern="1200" dirty="0">
              <a:solidFill>
                <a:schemeClr val="bg1"/>
              </a:solidFill>
            </a:rPr>
            <a:t>installation of minimum conditions for technology transfer, i.e. scheme of incentives, IP policy and regulation, conflict of interest policy and regulation, etc.</a:t>
          </a:r>
          <a:endParaRPr lang="es-CL" sz="1500" kern="1200" dirty="0">
            <a:solidFill>
              <a:schemeClr val="bg1"/>
            </a:solidFill>
          </a:endParaRPr>
        </a:p>
      </dsp:txBody>
      <dsp:txXfrm>
        <a:off x="1759695" y="1138626"/>
        <a:ext cx="6521224" cy="1035114"/>
      </dsp:txXfrm>
    </dsp:sp>
    <dsp:sp modelId="{4EE5E39E-F5BB-4DD8-A5B3-367E6EA70DFB}">
      <dsp:nvSpPr>
        <dsp:cNvPr id="0" name=""/>
        <dsp:cNvSpPr/>
      </dsp:nvSpPr>
      <dsp:spPr>
        <a:xfrm>
          <a:off x="103511" y="1242137"/>
          <a:ext cx="1656184" cy="82809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C1BB4-A275-43B6-8058-CB4BB36E9622}">
      <dsp:nvSpPr>
        <dsp:cNvPr id="0" name=""/>
        <dsp:cNvSpPr/>
      </dsp:nvSpPr>
      <dsp:spPr>
        <a:xfrm>
          <a:off x="0" y="2277252"/>
          <a:ext cx="8280920" cy="1035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755650">
            <a:lnSpc>
              <a:spcPct val="90000"/>
            </a:lnSpc>
            <a:spcBef>
              <a:spcPct val="0"/>
            </a:spcBef>
            <a:spcAft>
              <a:spcPct val="35000"/>
            </a:spcAft>
          </a:pPr>
          <a:r>
            <a:rPr lang="es-CL" sz="1700" kern="1200" dirty="0"/>
            <a:t>DEFINITIONS</a:t>
          </a:r>
        </a:p>
        <a:p>
          <a:pPr marL="114300" lvl="1" indent="-114300" algn="l" defTabSz="622300">
            <a:lnSpc>
              <a:spcPct val="90000"/>
            </a:lnSpc>
            <a:spcBef>
              <a:spcPct val="0"/>
            </a:spcBef>
            <a:spcAft>
              <a:spcPct val="15000"/>
            </a:spcAft>
            <a:buChar char="••"/>
          </a:pPr>
          <a:r>
            <a:rPr lang="en-US" sz="1400" kern="1200" dirty="0">
              <a:solidFill>
                <a:schemeClr val="bg1"/>
              </a:solidFill>
            </a:rPr>
            <a:t>After years of operation, the office may try, but will never achieve results according to a strategy that not follows the Institution's principles, like its mission, vision and objectives.</a:t>
          </a:r>
          <a:endParaRPr lang="es-CL" sz="1400" kern="1200" dirty="0">
            <a:solidFill>
              <a:schemeClr val="bg1"/>
            </a:solidFill>
          </a:endParaRPr>
        </a:p>
      </dsp:txBody>
      <dsp:txXfrm>
        <a:off x="1759695" y="2277252"/>
        <a:ext cx="6521224" cy="1035114"/>
      </dsp:txXfrm>
    </dsp:sp>
    <dsp:sp modelId="{0F228609-32D3-4E2C-9B3C-B1A7074AADE1}">
      <dsp:nvSpPr>
        <dsp:cNvPr id="0" name=""/>
        <dsp:cNvSpPr/>
      </dsp:nvSpPr>
      <dsp:spPr>
        <a:xfrm>
          <a:off x="103511" y="2380764"/>
          <a:ext cx="1656184" cy="82809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89368" tIns="44684" rIns="89368" bIns="44684"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64820"/>
          </a:xfrm>
          <a:prstGeom prst="rect">
            <a:avLst/>
          </a:prstGeom>
        </p:spPr>
        <p:txBody>
          <a:bodyPr vert="horz" lIns="89368" tIns="44684" rIns="89368" bIns="44684" rtlCol="0"/>
          <a:lstStyle>
            <a:lvl1pPr algn="r">
              <a:defRPr sz="1200"/>
            </a:lvl1pPr>
          </a:lstStyle>
          <a:p>
            <a:fld id="{871AC808-F755-4CE0-A3D7-91682D6ED258}" type="datetimeFigureOut">
              <a:rPr lang="es-CL" smtClean="0"/>
              <a:t>13-10-16</a:t>
            </a:fld>
            <a:endParaRPr lang="es-CL"/>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89368" tIns="44684" rIns="89368" bIns="44684"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89368" tIns="44684" rIns="89368" bIns="44684" rtlCol="0" anchor="b"/>
          <a:lstStyle>
            <a:lvl1pPr algn="r">
              <a:defRPr sz="1200"/>
            </a:lvl1pPr>
          </a:lstStyle>
          <a:p>
            <a:fld id="{E2A3C94E-A3E6-4E1D-9BCB-1C0E0383C0F7}" type="slidenum">
              <a:rPr lang="es-CL" smtClean="0"/>
              <a:t>‹Nr.›</a:t>
            </a:fld>
            <a:endParaRPr lang="es-CL"/>
          </a:p>
        </p:txBody>
      </p:sp>
    </p:spTree>
    <p:extLst>
      <p:ext uri="{BB962C8B-B14F-4D97-AF65-F5344CB8AC3E}">
        <p14:creationId xmlns:p14="http://schemas.microsoft.com/office/powerpoint/2010/main" val="801147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8" y="9"/>
            <a:ext cx="2972421" cy="465138"/>
          </a:xfrm>
          <a:prstGeom prst="rect">
            <a:avLst/>
          </a:prstGeom>
        </p:spPr>
        <p:txBody>
          <a:bodyPr vert="horz" lIns="89363" tIns="44683" rIns="89363" bIns="44683" rtlCol="0"/>
          <a:lstStyle>
            <a:lvl1pPr algn="l">
              <a:defRPr sz="1200"/>
            </a:lvl1pPr>
          </a:lstStyle>
          <a:p>
            <a:pPr>
              <a:defRPr/>
            </a:pPr>
            <a:endParaRPr lang="es-CL"/>
          </a:p>
        </p:txBody>
      </p:sp>
      <p:sp>
        <p:nvSpPr>
          <p:cNvPr id="3" name="2 Marcador de fecha"/>
          <p:cNvSpPr>
            <a:spLocks noGrp="1"/>
          </p:cNvSpPr>
          <p:nvPr>
            <p:ph type="dt" idx="1"/>
          </p:nvPr>
        </p:nvSpPr>
        <p:spPr>
          <a:xfrm>
            <a:off x="3884033" y="9"/>
            <a:ext cx="2972421" cy="465138"/>
          </a:xfrm>
          <a:prstGeom prst="rect">
            <a:avLst/>
          </a:prstGeom>
        </p:spPr>
        <p:txBody>
          <a:bodyPr vert="horz" lIns="89363" tIns="44683" rIns="89363" bIns="44683" rtlCol="0"/>
          <a:lstStyle>
            <a:lvl1pPr algn="r">
              <a:defRPr sz="1200"/>
            </a:lvl1pPr>
          </a:lstStyle>
          <a:p>
            <a:pPr>
              <a:defRPr/>
            </a:pPr>
            <a:fld id="{BA64ECA2-1AF8-4894-894A-C3178EE4294C}" type="datetimeFigureOut">
              <a:rPr lang="es-CL"/>
              <a:pPr>
                <a:defRPr/>
              </a:pPr>
              <a:t>13-10-16</a:t>
            </a:fld>
            <a:endParaRPr lang="es-CL"/>
          </a:p>
        </p:txBody>
      </p:sp>
      <p:sp>
        <p:nvSpPr>
          <p:cNvPr id="4" name="3 Marcador de imagen de diapositiva"/>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89363" tIns="44683" rIns="89363" bIns="44683" rtlCol="0" anchor="ctr"/>
          <a:lstStyle/>
          <a:p>
            <a:pPr lvl="0"/>
            <a:endParaRPr lang="es-CL" noProof="0"/>
          </a:p>
        </p:txBody>
      </p:sp>
      <p:sp>
        <p:nvSpPr>
          <p:cNvPr id="5" name="4 Marcador de notas"/>
          <p:cNvSpPr>
            <a:spLocks noGrp="1"/>
          </p:cNvSpPr>
          <p:nvPr>
            <p:ph type="body" sz="quarter" idx="3"/>
          </p:nvPr>
        </p:nvSpPr>
        <p:spPr>
          <a:xfrm>
            <a:off x="686421" y="4416427"/>
            <a:ext cx="5485158" cy="4183063"/>
          </a:xfrm>
          <a:prstGeom prst="rect">
            <a:avLst/>
          </a:prstGeom>
        </p:spPr>
        <p:txBody>
          <a:bodyPr vert="horz" lIns="89363" tIns="44683" rIns="89363" bIns="44683"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8" y="8829686"/>
            <a:ext cx="2972421" cy="465138"/>
          </a:xfrm>
          <a:prstGeom prst="rect">
            <a:avLst/>
          </a:prstGeom>
        </p:spPr>
        <p:txBody>
          <a:bodyPr vert="horz" lIns="89363" tIns="44683" rIns="89363" bIns="44683" rtlCol="0" anchor="b"/>
          <a:lstStyle>
            <a:lvl1pPr algn="l">
              <a:defRPr sz="1200"/>
            </a:lvl1pPr>
          </a:lstStyle>
          <a:p>
            <a:pPr>
              <a:defRPr/>
            </a:pPr>
            <a:endParaRPr lang="es-CL"/>
          </a:p>
        </p:txBody>
      </p:sp>
      <p:sp>
        <p:nvSpPr>
          <p:cNvPr id="7" name="6 Marcador de número de diapositiva"/>
          <p:cNvSpPr>
            <a:spLocks noGrp="1"/>
          </p:cNvSpPr>
          <p:nvPr>
            <p:ph type="sldNum" sz="quarter" idx="5"/>
          </p:nvPr>
        </p:nvSpPr>
        <p:spPr>
          <a:xfrm>
            <a:off x="3884033" y="8829686"/>
            <a:ext cx="2972421" cy="465138"/>
          </a:xfrm>
          <a:prstGeom prst="rect">
            <a:avLst/>
          </a:prstGeom>
        </p:spPr>
        <p:txBody>
          <a:bodyPr vert="horz" lIns="89363" tIns="44683" rIns="89363" bIns="44683" rtlCol="0" anchor="b"/>
          <a:lstStyle>
            <a:lvl1pPr algn="r">
              <a:defRPr sz="1200"/>
            </a:lvl1pPr>
          </a:lstStyle>
          <a:p>
            <a:pPr>
              <a:defRPr/>
            </a:pPr>
            <a:fld id="{11D9421D-F880-489F-A419-5EE6FEC99F52}" type="slidenum">
              <a:rPr lang="es-CL"/>
              <a:pPr>
                <a:defRPr/>
              </a:pPr>
              <a:t>‹Nr.›</a:t>
            </a:fld>
            <a:endParaRPr lang="es-CL"/>
          </a:p>
        </p:txBody>
      </p:sp>
    </p:spTree>
    <p:extLst>
      <p:ext uri="{BB962C8B-B14F-4D97-AF65-F5344CB8AC3E}">
        <p14:creationId xmlns:p14="http://schemas.microsoft.com/office/powerpoint/2010/main" val="312604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D9F9CCD-179F-4182-A44C-33F24BB9A3D1}" type="slidenum">
              <a:rPr lang="es-CL" smtClean="0"/>
              <a:pPr/>
              <a:t>2</a:t>
            </a:fld>
            <a:endParaRPr lang="es-CL"/>
          </a:p>
        </p:txBody>
      </p:sp>
    </p:spTree>
    <p:extLst>
      <p:ext uri="{BB962C8B-B14F-4D97-AF65-F5344CB8AC3E}">
        <p14:creationId xmlns:p14="http://schemas.microsoft.com/office/powerpoint/2010/main" val="373055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D266CF7A-3911-4B4B-B733-270DB22B1E0C}" type="slidenum">
              <a:rPr lang="en-US" smtClean="0"/>
              <a:pPr>
                <a:defRPr/>
              </a:pPr>
              <a:t>4</a:t>
            </a:fld>
            <a:endParaRPr lang="en-US"/>
          </a:p>
        </p:txBody>
      </p:sp>
    </p:spTree>
    <p:extLst>
      <p:ext uri="{BB962C8B-B14F-4D97-AF65-F5344CB8AC3E}">
        <p14:creationId xmlns:p14="http://schemas.microsoft.com/office/powerpoint/2010/main" val="411874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Marcador de imagen de diapositiva 1"/>
          <p:cNvSpPr>
            <a:spLocks noGrp="1" noRot="1" noChangeAspect="1" noTextEdit="1"/>
          </p:cNvSpPr>
          <p:nvPr>
            <p:ph type="sldImg"/>
          </p:nvPr>
        </p:nvSpPr>
        <p:spPr bwMode="auto">
          <a:xfrm>
            <a:off x="109538" y="742950"/>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ea typeface="ヒラギノ角ゴ Pro W3"/>
              <a:cs typeface="ヒラギノ角ゴ Pro W3"/>
            </a:endParaRPr>
          </a:p>
        </p:txBody>
      </p:sp>
      <p:sp>
        <p:nvSpPr>
          <p:cNvPr id="1863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C8C4CC86-C457-4548-9B70-4AE0883CB32B}" type="slidenum">
              <a:rPr lang="es-CL" altLang="es-CL" smtClean="0">
                <a:solidFill>
                  <a:srgbClr val="000000"/>
                </a:solidFill>
                <a:latin typeface="Calibri" pitchFamily="34" charset="0"/>
              </a:rPr>
              <a:pPr eaLnBrk="1" hangingPunct="1"/>
              <a:t>15</a:t>
            </a:fld>
            <a:endParaRPr lang="es-CL" altLang="es-CL">
              <a:solidFill>
                <a:srgbClr val="000000"/>
              </a:solidFill>
              <a:latin typeface="Calibri" pitchFamily="34" charset="0"/>
            </a:endParaRPr>
          </a:p>
        </p:txBody>
      </p:sp>
    </p:spTree>
    <p:extLst>
      <p:ext uri="{BB962C8B-B14F-4D97-AF65-F5344CB8AC3E}">
        <p14:creationId xmlns:p14="http://schemas.microsoft.com/office/powerpoint/2010/main" val="133798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2"/>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A69D6C6-FF49-4369-8EF3-6400E46806EF}" type="datetime1">
              <a:rPr lang="es-ES" altLang="es-CL" smtClean="0"/>
              <a:t>13-10-16</a:t>
            </a:fld>
            <a:endParaRPr lang="es-ES" alt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E523F31-267D-40CB-B7F9-02C63D2FB3D7}" type="slidenum">
              <a:rPr lang="es-ES" altLang="es-CL"/>
              <a:pPr>
                <a:defRPr/>
              </a:pPr>
              <a:t>‹Nr.›</a:t>
            </a:fld>
            <a:endParaRPr lang="es-ES" altLang="es-CL"/>
          </a:p>
        </p:txBody>
      </p:sp>
    </p:spTree>
    <p:extLst>
      <p:ext uri="{BB962C8B-B14F-4D97-AF65-F5344CB8AC3E}">
        <p14:creationId xmlns:p14="http://schemas.microsoft.com/office/powerpoint/2010/main" val="21925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8F82EBF9-D8C4-4AA0-BE33-C755ACFB64CA}" type="datetime1">
              <a:rPr lang="es-ES" altLang="es-CL" smtClean="0"/>
              <a:t>13-10-16</a:t>
            </a:fld>
            <a:endParaRPr lang="es-ES" alt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82F0DF2-A0D7-4F55-A757-C7A1F80A0F16}" type="slidenum">
              <a:rPr lang="es-ES" altLang="es-CL"/>
              <a:pPr>
                <a:defRPr/>
              </a:pPr>
              <a:t>‹Nr.›</a:t>
            </a:fld>
            <a:endParaRPr lang="es-ES" altLang="es-CL"/>
          </a:p>
        </p:txBody>
      </p:sp>
    </p:spTree>
    <p:extLst>
      <p:ext uri="{BB962C8B-B14F-4D97-AF65-F5344CB8AC3E}">
        <p14:creationId xmlns:p14="http://schemas.microsoft.com/office/powerpoint/2010/main" val="1203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3"/>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3"/>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7CA5B6EA-53A2-494D-8F52-D9C99EF4C02A}" type="datetime1">
              <a:rPr lang="es-ES" altLang="es-CL" smtClean="0"/>
              <a:t>13-10-16</a:t>
            </a:fld>
            <a:endParaRPr lang="es-ES" alt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795BE42-0F94-497B-82D5-AD118E3681B9}" type="slidenum">
              <a:rPr lang="es-ES" altLang="es-CL"/>
              <a:pPr>
                <a:defRPr/>
              </a:pPr>
              <a:t>‹Nr.›</a:t>
            </a:fld>
            <a:endParaRPr lang="es-ES" altLang="es-CL"/>
          </a:p>
        </p:txBody>
      </p:sp>
    </p:spTree>
    <p:extLst>
      <p:ext uri="{BB962C8B-B14F-4D97-AF65-F5344CB8AC3E}">
        <p14:creationId xmlns:p14="http://schemas.microsoft.com/office/powerpoint/2010/main" val="115147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54EF075A-1270-42C5-8475-EDDE2EAE76EF}" type="datetime1">
              <a:rPr lang="es-ES" altLang="es-CL" smtClean="0"/>
              <a:t>13-10-16</a:t>
            </a:fld>
            <a:endParaRPr lang="es-ES" alt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73EB1F4-9373-4069-AD6D-494E79CFE25C}" type="slidenum">
              <a:rPr lang="es-ES" altLang="es-CL"/>
              <a:pPr>
                <a:defRPr/>
              </a:pPr>
              <a:t>‹Nr.›</a:t>
            </a:fld>
            <a:endParaRPr lang="es-ES" altLang="es-CL"/>
          </a:p>
        </p:txBody>
      </p:sp>
    </p:spTree>
    <p:extLst>
      <p:ext uri="{BB962C8B-B14F-4D97-AF65-F5344CB8AC3E}">
        <p14:creationId xmlns:p14="http://schemas.microsoft.com/office/powerpoint/2010/main" val="366250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F04F7F6-DF09-4B17-8A0A-BD2D92D93C83}" type="datetime1">
              <a:rPr lang="es-ES" altLang="es-CL" smtClean="0"/>
              <a:t>13-10-16</a:t>
            </a:fld>
            <a:endParaRPr lang="es-ES" alt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C745246-1D6D-4146-B8AC-228B39458DDC}" type="slidenum">
              <a:rPr lang="es-ES" altLang="es-CL"/>
              <a:pPr>
                <a:defRPr/>
              </a:pPr>
              <a:t>‹Nr.›</a:t>
            </a:fld>
            <a:endParaRPr lang="es-ES" altLang="es-CL"/>
          </a:p>
        </p:txBody>
      </p:sp>
    </p:spTree>
    <p:extLst>
      <p:ext uri="{BB962C8B-B14F-4D97-AF65-F5344CB8AC3E}">
        <p14:creationId xmlns:p14="http://schemas.microsoft.com/office/powerpoint/2010/main" val="305873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7BD53C09-BF25-45EC-9799-6E5C50EDE098}" type="datetime1">
              <a:rPr lang="es-ES" altLang="es-CL" smtClean="0"/>
              <a:t>13-10-16</a:t>
            </a:fld>
            <a:endParaRPr lang="es-ES" alt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C9FD041-1141-46A8-A29E-1BFE9B8DDEA1}" type="slidenum">
              <a:rPr lang="es-ES" altLang="es-CL"/>
              <a:pPr>
                <a:defRPr/>
              </a:pPr>
              <a:t>‹Nr.›</a:t>
            </a:fld>
            <a:endParaRPr lang="es-ES" altLang="es-CL"/>
          </a:p>
        </p:txBody>
      </p:sp>
    </p:spTree>
    <p:extLst>
      <p:ext uri="{BB962C8B-B14F-4D97-AF65-F5344CB8AC3E}">
        <p14:creationId xmlns:p14="http://schemas.microsoft.com/office/powerpoint/2010/main" val="30082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BFCDC73E-433C-41C9-BF87-57D71C70D3AF}" type="datetime1">
              <a:rPr lang="es-ES" altLang="es-CL" smtClean="0"/>
              <a:t>13-10-16</a:t>
            </a:fld>
            <a:endParaRPr lang="es-ES" altLang="es-CL"/>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7BB6AF1A-57C0-46E8-9283-F009A04106D1}" type="slidenum">
              <a:rPr lang="es-ES" altLang="es-CL"/>
              <a:pPr>
                <a:defRPr/>
              </a:pPr>
              <a:t>‹Nr.›</a:t>
            </a:fld>
            <a:endParaRPr lang="es-ES" altLang="es-CL"/>
          </a:p>
        </p:txBody>
      </p:sp>
    </p:spTree>
    <p:extLst>
      <p:ext uri="{BB962C8B-B14F-4D97-AF65-F5344CB8AC3E}">
        <p14:creationId xmlns:p14="http://schemas.microsoft.com/office/powerpoint/2010/main" val="15393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749A37D3-F0FF-4290-B585-48B3CF601EED}" type="datetime1">
              <a:rPr lang="es-ES" altLang="es-CL" smtClean="0"/>
              <a:t>13-10-16</a:t>
            </a:fld>
            <a:endParaRPr lang="es-ES" altLang="es-CL"/>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1900CEC7-D85A-4310-9277-4F55F52DC279}" type="slidenum">
              <a:rPr lang="es-ES" altLang="es-CL"/>
              <a:pPr>
                <a:defRPr/>
              </a:pPr>
              <a:t>‹Nr.›</a:t>
            </a:fld>
            <a:endParaRPr lang="es-ES" altLang="es-CL"/>
          </a:p>
        </p:txBody>
      </p:sp>
    </p:spTree>
    <p:extLst>
      <p:ext uri="{BB962C8B-B14F-4D97-AF65-F5344CB8AC3E}">
        <p14:creationId xmlns:p14="http://schemas.microsoft.com/office/powerpoint/2010/main" val="393948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C58BA199-49D9-452F-97F2-8214FD5DE512}" type="datetime1">
              <a:rPr lang="es-ES" altLang="es-CL" smtClean="0"/>
              <a:t>13-10-16</a:t>
            </a:fld>
            <a:endParaRPr lang="es-ES" altLang="es-CL"/>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C293F10C-12FC-4CAC-8D5C-B1EDD0A8879D}" type="slidenum">
              <a:rPr lang="es-ES" altLang="es-CL"/>
              <a:pPr>
                <a:defRPr/>
              </a:pPr>
              <a:t>‹Nr.›</a:t>
            </a:fld>
            <a:endParaRPr lang="es-ES" altLang="es-CL"/>
          </a:p>
        </p:txBody>
      </p:sp>
    </p:spTree>
    <p:extLst>
      <p:ext uri="{BB962C8B-B14F-4D97-AF65-F5344CB8AC3E}">
        <p14:creationId xmlns:p14="http://schemas.microsoft.com/office/powerpoint/2010/main" val="11800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A9BBF5A-DD9A-4987-A98F-41BA05EB52CC}" type="datetime1">
              <a:rPr lang="es-ES" altLang="es-CL" smtClean="0"/>
              <a:t>13-10-16</a:t>
            </a:fld>
            <a:endParaRPr lang="es-ES" alt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49C9E11-9F19-4F39-9530-BF7AEC04F38F}" type="slidenum">
              <a:rPr lang="es-ES" altLang="es-CL"/>
              <a:pPr>
                <a:defRPr/>
              </a:pPr>
              <a:t>‹Nr.›</a:t>
            </a:fld>
            <a:endParaRPr lang="es-ES" altLang="es-CL"/>
          </a:p>
        </p:txBody>
      </p:sp>
    </p:spTree>
    <p:extLst>
      <p:ext uri="{BB962C8B-B14F-4D97-AF65-F5344CB8AC3E}">
        <p14:creationId xmlns:p14="http://schemas.microsoft.com/office/powerpoint/2010/main" val="34508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22B3F78-DD76-4914-8255-36CD8A587F2A}" type="datetime1">
              <a:rPr lang="es-ES" altLang="es-CL" smtClean="0"/>
              <a:t>13-10-16</a:t>
            </a:fld>
            <a:endParaRPr lang="es-ES" alt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7F33A890-04F1-4EEE-B557-BD90BF4E838A}" type="slidenum">
              <a:rPr lang="es-ES" altLang="es-CL"/>
              <a:pPr>
                <a:defRPr/>
              </a:pPr>
              <a:t>‹Nr.›</a:t>
            </a:fld>
            <a:endParaRPr lang="es-ES" altLang="es-CL"/>
          </a:p>
        </p:txBody>
      </p:sp>
    </p:spTree>
    <p:extLst>
      <p:ext uri="{BB962C8B-B14F-4D97-AF65-F5344CB8AC3E}">
        <p14:creationId xmlns:p14="http://schemas.microsoft.com/office/powerpoint/2010/main" val="1261930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L"/>
              <a:t>Clic para editar título</a:t>
            </a:r>
            <a:endParaRPr lang="es-ES" altLang="es-CL"/>
          </a:p>
        </p:txBody>
      </p:sp>
      <p:sp>
        <p:nvSpPr>
          <p:cNvPr id="1027" name="Marcador de texto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endParaRPr lang="es-ES" altLang="es-CL"/>
          </a:p>
        </p:txBody>
      </p:sp>
      <p:sp>
        <p:nvSpPr>
          <p:cNvPr id="4" name="Marcador de fecha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2FBB10B-D667-49EB-8157-4BA2E56CEBA8}" type="datetime1">
              <a:rPr lang="es-ES" altLang="es-CL" smtClean="0"/>
              <a:t>13-10-16</a:t>
            </a:fld>
            <a:endParaRPr lang="es-ES" altLang="es-CL"/>
          </a:p>
        </p:txBody>
      </p:sp>
      <p:sp>
        <p:nvSpPr>
          <p:cNvPr id="5" name="Marcador de pie de pá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C1CD292-0C70-4B33-BBCF-A045BEB1D847}" type="slidenum">
              <a:rPr lang="es-ES" altLang="es-CL"/>
              <a:pPr>
                <a:defRPr/>
              </a:pPr>
              <a:t>‹Nr.›</a:t>
            </a:fld>
            <a:endParaRPr lang="es-E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13.xml.rels><?xml version="1.0" encoding="UTF-8" standalone="yes"?>
<Relationships xmlns="http://schemas.openxmlformats.org/package/2006/relationships"><Relationship Id="rId9" Type="http://schemas.openxmlformats.org/officeDocument/2006/relationships/image" Target="../media/image57.tiff"/><Relationship Id="rId20" Type="http://schemas.openxmlformats.org/officeDocument/2006/relationships/image" Target="../media/image68.png"/><Relationship Id="rId21" Type="http://schemas.openxmlformats.org/officeDocument/2006/relationships/image" Target="../media/image69.jpeg"/><Relationship Id="rId22" Type="http://schemas.openxmlformats.org/officeDocument/2006/relationships/image" Target="../media/image70.jpeg"/><Relationship Id="rId23" Type="http://schemas.openxmlformats.org/officeDocument/2006/relationships/image" Target="../media/image2.png"/><Relationship Id="rId24" Type="http://schemas.openxmlformats.org/officeDocument/2006/relationships/image" Target="../media/image4.png"/><Relationship Id="rId25" Type="http://schemas.openxmlformats.org/officeDocument/2006/relationships/image" Target="../media/image15.jpeg"/><Relationship Id="rId10" Type="http://schemas.openxmlformats.org/officeDocument/2006/relationships/image" Target="../media/image58.tiff"/><Relationship Id="rId11" Type="http://schemas.openxmlformats.org/officeDocument/2006/relationships/image" Target="../media/image59.tiff"/><Relationship Id="rId12" Type="http://schemas.openxmlformats.org/officeDocument/2006/relationships/image" Target="../media/image60.tiff"/><Relationship Id="rId13" Type="http://schemas.openxmlformats.org/officeDocument/2006/relationships/image" Target="../media/image61.jpg"/><Relationship Id="rId14" Type="http://schemas.openxmlformats.org/officeDocument/2006/relationships/image" Target="../media/image62.jpeg"/><Relationship Id="rId15" Type="http://schemas.openxmlformats.org/officeDocument/2006/relationships/image" Target="../media/image63.gif"/><Relationship Id="rId16" Type="http://schemas.openxmlformats.org/officeDocument/2006/relationships/image" Target="../media/image64.png"/><Relationship Id="rId17" Type="http://schemas.openxmlformats.org/officeDocument/2006/relationships/image" Target="../media/image65.jpeg"/><Relationship Id="rId18" Type="http://schemas.openxmlformats.org/officeDocument/2006/relationships/image" Target="../media/image66.jpeg"/><Relationship Id="rId19"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tiff"/><Relationship Id="rId4" Type="http://schemas.openxmlformats.org/officeDocument/2006/relationships/image" Target="../media/image52.tiff"/><Relationship Id="rId5" Type="http://schemas.openxmlformats.org/officeDocument/2006/relationships/image" Target="../media/image53.tiff"/><Relationship Id="rId6" Type="http://schemas.openxmlformats.org/officeDocument/2006/relationships/image" Target="../media/image54.tiff"/><Relationship Id="rId7" Type="http://schemas.openxmlformats.org/officeDocument/2006/relationships/image" Target="../media/image55.tiff"/><Relationship Id="rId8" Type="http://schemas.openxmlformats.org/officeDocument/2006/relationships/image" Target="../media/image56.tif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4.png"/><Relationship Id="rId13"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jpeg"/><Relationship Id="rId7" Type="http://schemas.openxmlformats.org/officeDocument/2006/relationships/image" Target="../media/image2.png"/><Relationship Id="rId8" Type="http://schemas.openxmlformats.org/officeDocument/2006/relationships/image" Target="../media/image4.pn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um zem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6003"/>
          </a:xfrm>
          <a:prstGeom prst="rect">
            <a:avLst/>
          </a:prstGeom>
        </p:spPr>
      </p:pic>
      <p:sp>
        <p:nvSpPr>
          <p:cNvPr id="9" name="TextBox 8"/>
          <p:cNvSpPr txBox="1"/>
          <p:nvPr/>
        </p:nvSpPr>
        <p:spPr>
          <a:xfrm>
            <a:off x="2647565" y="3547745"/>
            <a:ext cx="3601734" cy="369332"/>
          </a:xfrm>
          <a:prstGeom prst="rect">
            <a:avLst/>
          </a:prstGeom>
          <a:noFill/>
        </p:spPr>
        <p:txBody>
          <a:bodyPr wrap="square" rtlCol="0">
            <a:spAutoFit/>
          </a:bodyPr>
          <a:lstStyle/>
          <a:p>
            <a:pPr algn="ctr"/>
            <a:r>
              <a:rPr lang="en-US" b="1" dirty="0"/>
              <a:t>Marcelo González Robles</a:t>
            </a:r>
          </a:p>
        </p:txBody>
      </p:sp>
      <p:sp>
        <p:nvSpPr>
          <p:cNvPr id="11" name="TextBox 10"/>
          <p:cNvSpPr txBox="1"/>
          <p:nvPr/>
        </p:nvSpPr>
        <p:spPr>
          <a:xfrm>
            <a:off x="406063" y="4572243"/>
            <a:ext cx="8073084" cy="369332"/>
          </a:xfrm>
          <a:prstGeom prst="rect">
            <a:avLst/>
          </a:prstGeom>
          <a:noFill/>
        </p:spPr>
        <p:txBody>
          <a:bodyPr wrap="square" rtlCol="0">
            <a:spAutoFit/>
          </a:bodyPr>
          <a:lstStyle/>
          <a:p>
            <a:pPr algn="ctr"/>
            <a:r>
              <a:rPr lang="en-US" dirty="0"/>
              <a:t>Chilean Technology Transfer Strategy: Lessons and next steps</a:t>
            </a:r>
          </a:p>
        </p:txBody>
      </p:sp>
      <p:grpSp>
        <p:nvGrpSpPr>
          <p:cNvPr id="4" name="Group 3"/>
          <p:cNvGrpSpPr/>
          <p:nvPr/>
        </p:nvGrpSpPr>
        <p:grpSpPr>
          <a:xfrm>
            <a:off x="2644893" y="1093530"/>
            <a:ext cx="3854214" cy="888403"/>
            <a:chOff x="2326037" y="1093530"/>
            <a:chExt cx="3854214" cy="888403"/>
          </a:xfrm>
        </p:grpSpPr>
        <p:pic>
          <p:nvPicPr>
            <p:cNvPr id="8" name="Picture 7" descr="ip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15" y="1280787"/>
              <a:ext cx="1939636" cy="513877"/>
            </a:xfrm>
            <a:prstGeom prst="rect">
              <a:avLst/>
            </a:prstGeom>
          </p:spPr>
        </p:pic>
        <p:pic>
          <p:nvPicPr>
            <p:cNvPr id="3" name="Picture 2" descr="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037" y="1093530"/>
              <a:ext cx="1514750" cy="888403"/>
            </a:xfrm>
            <a:prstGeom prst="rect">
              <a:avLst/>
            </a:prstGeom>
          </p:spPr>
        </p:pic>
      </p:grpSp>
      <p:pic>
        <p:nvPicPr>
          <p:cNvPr id="15" name="Picture 14" descr="logolar_e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688" y="315708"/>
            <a:ext cx="4016624" cy="570898"/>
          </a:xfrm>
          <a:prstGeom prst="rect">
            <a:avLst/>
          </a:prstGeom>
        </p:spPr>
      </p:pic>
      <p:pic>
        <p:nvPicPr>
          <p:cNvPr id="18" name="Picture 17" descr="yazi-e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40543"/>
            <a:ext cx="9144000" cy="1233869"/>
          </a:xfrm>
          <a:prstGeom prst="rect">
            <a:avLst/>
          </a:prstGeom>
        </p:spPr>
      </p:pic>
      <p:pic>
        <p:nvPicPr>
          <p:cNvPr id="13" name="Imagen 12"/>
          <p:cNvPicPr>
            <a:picLocks noChangeAspect="1"/>
          </p:cNvPicPr>
          <p:nvPr/>
        </p:nvPicPr>
        <p:blipFill rotWithShape="1">
          <a:blip r:embed="rId7" cstate="print">
            <a:extLst>
              <a:ext uri="{28A0092B-C50C-407E-A947-70E740481C1C}">
                <a14:useLocalDpi xmlns:a14="http://schemas.microsoft.com/office/drawing/2010/main" val="0"/>
              </a:ext>
            </a:extLst>
          </a:blip>
          <a:srcRect t="3849" b="28023"/>
          <a:stretch/>
        </p:blipFill>
        <p:spPr>
          <a:xfrm>
            <a:off x="3560507" y="3986253"/>
            <a:ext cx="1764196" cy="516814"/>
          </a:xfrm>
          <a:prstGeom prst="rect">
            <a:avLst/>
          </a:prstGeom>
        </p:spPr>
      </p:pic>
    </p:spTree>
    <p:extLst>
      <p:ext uri="{BB962C8B-B14F-4D97-AF65-F5344CB8AC3E}">
        <p14:creationId xmlns:p14="http://schemas.microsoft.com/office/powerpoint/2010/main" val="426768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echa izquierda 38"/>
          <p:cNvSpPr/>
          <p:nvPr/>
        </p:nvSpPr>
        <p:spPr>
          <a:xfrm rot="16200000">
            <a:off x="4306645" y="3850072"/>
            <a:ext cx="402930" cy="447098"/>
          </a:xfrm>
          <a:prstGeom prst="left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2" name="Rectángulo 1"/>
          <p:cNvSpPr/>
          <p:nvPr/>
        </p:nvSpPr>
        <p:spPr>
          <a:xfrm>
            <a:off x="2304816" y="19377"/>
            <a:ext cx="4426468" cy="769441"/>
          </a:xfrm>
          <a:prstGeom prst="rect">
            <a:avLst/>
          </a:prstGeom>
        </p:spPr>
        <p:txBody>
          <a:bodyPr wrap="none">
            <a:spAutoFit/>
          </a:bodyPr>
          <a:lstStyle/>
          <a:p>
            <a:pPr algn="just">
              <a:buNone/>
            </a:pPr>
            <a:r>
              <a:rPr lang="es-ES_tradnl" altLang="es-CL" sz="2400" b="1" dirty="0">
                <a:solidFill>
                  <a:schemeClr val="accent1">
                    <a:lumMod val="75000"/>
                  </a:schemeClr>
                </a:solidFill>
              </a:rPr>
              <a:t>TECHNOLOGY TRANSFER OFFICES</a:t>
            </a:r>
          </a:p>
          <a:p>
            <a:pPr algn="ctr">
              <a:buNone/>
            </a:pPr>
            <a:r>
              <a:rPr lang="es-ES_tradnl" altLang="es-CL" sz="2000" b="1" dirty="0" err="1">
                <a:solidFill>
                  <a:srgbClr val="C00000"/>
                </a:solidFill>
              </a:rPr>
              <a:t>Lessons</a:t>
            </a:r>
            <a:r>
              <a:rPr lang="es-ES_tradnl" altLang="es-CL" sz="2000" b="1" dirty="0">
                <a:solidFill>
                  <a:srgbClr val="C00000"/>
                </a:solidFill>
              </a:rPr>
              <a:t> </a:t>
            </a:r>
            <a:r>
              <a:rPr lang="es-ES_tradnl" altLang="es-CL" sz="2000" b="1" dirty="0" err="1">
                <a:solidFill>
                  <a:srgbClr val="C00000"/>
                </a:solidFill>
              </a:rPr>
              <a:t>Learned</a:t>
            </a:r>
            <a:endParaRPr lang="es-ES_tradnl" altLang="es-CL" sz="2000" b="1" dirty="0">
              <a:solidFill>
                <a:srgbClr val="C00000"/>
              </a:solidFill>
            </a:endParaRPr>
          </a:p>
        </p:txBody>
      </p:sp>
      <p:pic>
        <p:nvPicPr>
          <p:cNvPr id="35"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36"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37"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27584" y="4595753"/>
            <a:ext cx="184731" cy="307777"/>
          </a:xfrm>
          <a:prstGeom prst="rect">
            <a:avLst/>
          </a:prstGeom>
        </p:spPr>
        <p:txBody>
          <a:bodyPr wrap="none">
            <a:spAutoFit/>
          </a:bodyPr>
          <a:lstStyle/>
          <a:p>
            <a:endParaRPr lang="es-CL" sz="1400" dirty="0"/>
          </a:p>
        </p:txBody>
      </p:sp>
      <p:grpSp>
        <p:nvGrpSpPr>
          <p:cNvPr id="9" name="Grupo 8"/>
          <p:cNvGrpSpPr/>
          <p:nvPr/>
        </p:nvGrpSpPr>
        <p:grpSpPr>
          <a:xfrm>
            <a:off x="3178259" y="2259611"/>
            <a:ext cx="2715508" cy="1680291"/>
            <a:chOff x="2263616" y="2304674"/>
            <a:chExt cx="1568767" cy="1568767"/>
          </a:xfrm>
        </p:grpSpPr>
        <p:sp>
          <p:nvSpPr>
            <p:cNvPr id="30" name="Elipse 29"/>
            <p:cNvSpPr/>
            <p:nvPr/>
          </p:nvSpPr>
          <p:spPr>
            <a:xfrm>
              <a:off x="2263616" y="2304674"/>
              <a:ext cx="1568767" cy="1568767"/>
            </a:xfrm>
            <a:prstGeom prst="ellipse">
              <a:avLst/>
            </a:prstGeom>
            <a:ln>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ipse 4"/>
            <p:cNvSpPr/>
            <p:nvPr/>
          </p:nvSpPr>
          <p:spPr>
            <a:xfrm>
              <a:off x="2493357" y="2534415"/>
              <a:ext cx="1109285" cy="110928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s-CL" sz="3000" kern="1200"/>
            </a:p>
          </p:txBody>
        </p:sp>
      </p:grpSp>
      <p:sp>
        <p:nvSpPr>
          <p:cNvPr id="10" name="Flecha izquierda 9"/>
          <p:cNvSpPr/>
          <p:nvPr/>
        </p:nvSpPr>
        <p:spPr>
          <a:xfrm rot="9923890">
            <a:off x="2284476" y="3184323"/>
            <a:ext cx="925395" cy="447098"/>
          </a:xfrm>
          <a:prstGeom prst="leftArrow">
            <a:avLst>
              <a:gd name="adj1" fmla="val 60000"/>
              <a:gd name="adj2" fmla="val 50000"/>
            </a:avLst>
          </a:prstGeom>
          <a:solidFill>
            <a:srgbClr val="008000"/>
          </a:solidFill>
          <a:ln>
            <a:solidFill>
              <a:srgbClr val="00B050"/>
            </a:solidFill>
          </a:ln>
        </p:spPr>
        <p:style>
          <a:lnRef idx="3">
            <a:schemeClr val="lt1"/>
          </a:lnRef>
          <a:fillRef idx="1">
            <a:schemeClr val="accent1"/>
          </a:fillRef>
          <a:effectRef idx="1">
            <a:schemeClr val="accent1"/>
          </a:effectRef>
          <a:fontRef idx="minor">
            <a:schemeClr val="lt1"/>
          </a:fontRef>
        </p:style>
      </p:sp>
      <p:grpSp>
        <p:nvGrpSpPr>
          <p:cNvPr id="11" name="Grupo 10"/>
          <p:cNvGrpSpPr/>
          <p:nvPr/>
        </p:nvGrpSpPr>
        <p:grpSpPr>
          <a:xfrm>
            <a:off x="164167" y="2893150"/>
            <a:ext cx="2185329" cy="1563076"/>
            <a:chOff x="466" y="2492926"/>
            <a:chExt cx="1490329" cy="1192263"/>
          </a:xfrm>
          <a:solidFill>
            <a:srgbClr val="008000"/>
          </a:solidFill>
        </p:grpSpPr>
        <p:sp>
          <p:nvSpPr>
            <p:cNvPr id="28" name="Rectángulo redondeado 27"/>
            <p:cNvSpPr/>
            <p:nvPr/>
          </p:nvSpPr>
          <p:spPr>
            <a:xfrm>
              <a:off x="466" y="2492926"/>
              <a:ext cx="1490329" cy="1192263"/>
            </a:xfrm>
            <a:prstGeom prst="roundRect">
              <a:avLst>
                <a:gd name="adj" fmla="val 10000"/>
              </a:avLst>
            </a:prstGeom>
            <a:grpFill/>
            <a:ln>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ángulo 28"/>
            <p:cNvSpPr/>
            <p:nvPr/>
          </p:nvSpPr>
          <p:spPr>
            <a:xfrm>
              <a:off x="35386" y="2527846"/>
              <a:ext cx="1420489" cy="112242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CL" kern="1200" dirty="0">
                  <a:solidFill>
                    <a:schemeClr val="bg1"/>
                  </a:solidFill>
                </a:rPr>
                <a:t>TECHNOLOGY PORTFOLIO: </a:t>
              </a:r>
            </a:p>
            <a:p>
              <a:pPr lvl="0" algn="ctr" defTabSz="488950">
                <a:lnSpc>
                  <a:spcPct val="90000"/>
                </a:lnSpc>
                <a:spcAft>
                  <a:spcPct val="35000"/>
                </a:spcAft>
              </a:pPr>
              <a:r>
                <a:rPr lang="es-CL" sz="1300" dirty="0">
                  <a:solidFill>
                    <a:schemeClr val="bg1"/>
                  </a:solidFill>
                </a:rPr>
                <a:t>“A</a:t>
              </a:r>
              <a:r>
                <a:rPr lang="es-CL" sz="1300" kern="1200" dirty="0">
                  <a:solidFill>
                    <a:schemeClr val="bg1"/>
                  </a:solidFill>
                </a:rPr>
                <a:t>s a </a:t>
              </a:r>
              <a:r>
                <a:rPr lang="es-CL" sz="1300" kern="1200" dirty="0" err="1">
                  <a:solidFill>
                    <a:schemeClr val="bg1"/>
                  </a:solidFill>
                </a:rPr>
                <a:t>way</a:t>
              </a:r>
              <a:r>
                <a:rPr lang="es-CL" sz="1300" kern="1200" dirty="0">
                  <a:solidFill>
                    <a:schemeClr val="bg1"/>
                  </a:solidFill>
                </a:rPr>
                <a:t> of </a:t>
              </a:r>
              <a:r>
                <a:rPr lang="es-CL" sz="1300" kern="1200" dirty="0" err="1">
                  <a:solidFill>
                    <a:schemeClr val="bg1"/>
                  </a:solidFill>
                </a:rPr>
                <a:t>thinking</a:t>
              </a:r>
              <a:r>
                <a:rPr lang="es-CL" sz="1300" kern="1200" dirty="0">
                  <a:solidFill>
                    <a:schemeClr val="bg1"/>
                  </a:solidFill>
                </a:rPr>
                <a:t>”. </a:t>
              </a:r>
              <a:r>
                <a:rPr lang="en-US" sz="1300" dirty="0">
                  <a:solidFill>
                    <a:schemeClr val="bg1"/>
                  </a:solidFill>
                </a:rPr>
                <a:t>To prioritize work in terms of technology management, IP costs, EFFORTS.</a:t>
              </a:r>
              <a:endParaRPr lang="es-CL" sz="1300" kern="1200" dirty="0">
                <a:solidFill>
                  <a:schemeClr val="bg1"/>
                </a:solidFill>
              </a:endParaRPr>
            </a:p>
          </p:txBody>
        </p:sp>
      </p:grpSp>
      <p:sp>
        <p:nvSpPr>
          <p:cNvPr id="12" name="Flecha izquierda 11"/>
          <p:cNvSpPr/>
          <p:nvPr/>
        </p:nvSpPr>
        <p:spPr>
          <a:xfrm rot="12777748">
            <a:off x="2081065" y="2050518"/>
            <a:ext cx="1367571" cy="447098"/>
          </a:xfrm>
          <a:prstGeom prst="leftArrow">
            <a:avLst>
              <a:gd name="adj1" fmla="val 60000"/>
              <a:gd name="adj2" fmla="val 50000"/>
            </a:avLst>
          </a:prstGeom>
          <a:ln>
            <a:solidFill>
              <a:schemeClr val="accent4">
                <a:lumMod val="75000"/>
              </a:schemeClr>
            </a:solidFill>
          </a:ln>
        </p:spPr>
        <p:style>
          <a:lnRef idx="3">
            <a:schemeClr val="lt1"/>
          </a:lnRef>
          <a:fillRef idx="1">
            <a:schemeClr val="accent4"/>
          </a:fillRef>
          <a:effectRef idx="1">
            <a:schemeClr val="accent4"/>
          </a:effectRef>
          <a:fontRef idx="minor">
            <a:schemeClr val="lt1"/>
          </a:fontRef>
        </p:style>
      </p:sp>
      <p:grpSp>
        <p:nvGrpSpPr>
          <p:cNvPr id="13" name="Grupo 12"/>
          <p:cNvGrpSpPr/>
          <p:nvPr/>
        </p:nvGrpSpPr>
        <p:grpSpPr>
          <a:xfrm>
            <a:off x="540632" y="1133212"/>
            <a:ext cx="1893429" cy="1192263"/>
            <a:chOff x="674814" y="864906"/>
            <a:chExt cx="1490329" cy="1192263"/>
          </a:xfrm>
        </p:grpSpPr>
        <p:sp>
          <p:nvSpPr>
            <p:cNvPr id="26" name="Rectángulo redondeado 25"/>
            <p:cNvSpPr/>
            <p:nvPr/>
          </p:nvSpPr>
          <p:spPr>
            <a:xfrm>
              <a:off x="674814" y="864906"/>
              <a:ext cx="1490329" cy="1192263"/>
            </a:xfrm>
            <a:prstGeom prst="roundRect">
              <a:avLst>
                <a:gd name="adj" fmla="val 10000"/>
              </a:avLst>
            </a:prstGeom>
          </p:spPr>
          <p:style>
            <a:lnRef idx="2">
              <a:schemeClr val="accent4">
                <a:shade val="50000"/>
              </a:schemeClr>
            </a:lnRef>
            <a:fillRef idx="1">
              <a:schemeClr val="accent4"/>
            </a:fillRef>
            <a:effectRef idx="0">
              <a:schemeClr val="accent4"/>
            </a:effectRef>
            <a:fontRef idx="minor">
              <a:schemeClr val="lt1"/>
            </a:fontRef>
          </p:style>
        </p:sp>
        <p:sp>
          <p:nvSpPr>
            <p:cNvPr id="27" name="Rectángulo 26"/>
            <p:cNvSpPr/>
            <p:nvPr/>
          </p:nvSpPr>
          <p:spPr>
            <a:xfrm>
              <a:off x="709734" y="899826"/>
              <a:ext cx="1420489" cy="112242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CL" kern="1200" dirty="0">
                  <a:solidFill>
                    <a:schemeClr val="bg1"/>
                  </a:solidFill>
                </a:rPr>
                <a:t>TOOLS:</a:t>
              </a:r>
            </a:p>
            <a:p>
              <a:pPr lvl="0" algn="ctr" defTabSz="488950">
                <a:lnSpc>
                  <a:spcPct val="90000"/>
                </a:lnSpc>
                <a:spcAft>
                  <a:spcPct val="35000"/>
                </a:spcAft>
              </a:pPr>
              <a:r>
                <a:rPr lang="en-US" sz="1300" dirty="0">
                  <a:solidFill>
                    <a:schemeClr val="bg1"/>
                  </a:solidFill>
                </a:rPr>
                <a:t>Required for knowledge management. Consistent with the team needs</a:t>
              </a:r>
              <a:endParaRPr lang="es-CL" sz="1300" kern="1200" dirty="0">
                <a:solidFill>
                  <a:schemeClr val="bg1"/>
                </a:solidFill>
              </a:endParaRPr>
            </a:p>
          </p:txBody>
        </p:sp>
      </p:grpSp>
      <p:sp>
        <p:nvSpPr>
          <p:cNvPr id="14" name="Flecha izquierda 13"/>
          <p:cNvSpPr/>
          <p:nvPr/>
        </p:nvSpPr>
        <p:spPr>
          <a:xfrm rot="16200000">
            <a:off x="4133722" y="1604326"/>
            <a:ext cx="743875" cy="447098"/>
          </a:xfrm>
          <a:prstGeom prst="leftArrow">
            <a:avLst>
              <a:gd name="adj1" fmla="val 60000"/>
              <a:gd name="adj2" fmla="val 50000"/>
            </a:avLst>
          </a:prstGeom>
          <a:ln>
            <a:solidFill>
              <a:schemeClr val="accent2">
                <a:lumMod val="75000"/>
              </a:schemeClr>
            </a:solidFill>
          </a:ln>
        </p:spPr>
        <p:style>
          <a:lnRef idx="3">
            <a:schemeClr val="lt1"/>
          </a:lnRef>
          <a:fillRef idx="1">
            <a:schemeClr val="accent2"/>
          </a:fillRef>
          <a:effectRef idx="1">
            <a:schemeClr val="accent2"/>
          </a:effectRef>
          <a:fontRef idx="minor">
            <a:schemeClr val="lt1"/>
          </a:fontRef>
        </p:style>
      </p:sp>
      <p:grpSp>
        <p:nvGrpSpPr>
          <p:cNvPr id="15" name="Grupo 14"/>
          <p:cNvGrpSpPr/>
          <p:nvPr/>
        </p:nvGrpSpPr>
        <p:grpSpPr>
          <a:xfrm>
            <a:off x="3048947" y="843794"/>
            <a:ext cx="2938206" cy="894073"/>
            <a:chOff x="2302835" y="190557"/>
            <a:chExt cx="1490329" cy="1192263"/>
          </a:xfrm>
        </p:grpSpPr>
        <p:sp>
          <p:nvSpPr>
            <p:cNvPr id="24" name="Rectángulo redondeado 23"/>
            <p:cNvSpPr/>
            <p:nvPr/>
          </p:nvSpPr>
          <p:spPr>
            <a:xfrm>
              <a:off x="2302835" y="190557"/>
              <a:ext cx="1490329" cy="1192263"/>
            </a:xfrm>
            <a:prstGeom prst="roundRect">
              <a:avLst>
                <a:gd name="adj" fmla="val 10000"/>
              </a:avLst>
            </a:prstGeom>
          </p:spPr>
          <p:style>
            <a:lnRef idx="2">
              <a:schemeClr val="accent2">
                <a:shade val="50000"/>
              </a:schemeClr>
            </a:lnRef>
            <a:fillRef idx="1">
              <a:schemeClr val="accent2"/>
            </a:fillRef>
            <a:effectRef idx="0">
              <a:schemeClr val="accent2"/>
            </a:effectRef>
            <a:fontRef idx="minor">
              <a:schemeClr val="lt1"/>
            </a:fontRef>
          </p:style>
        </p:sp>
        <p:sp>
          <p:nvSpPr>
            <p:cNvPr id="25" name="Rectángulo 24"/>
            <p:cNvSpPr/>
            <p:nvPr/>
          </p:nvSpPr>
          <p:spPr>
            <a:xfrm>
              <a:off x="2337755" y="225477"/>
              <a:ext cx="1420489" cy="112242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CL" kern="1200" dirty="0">
                  <a:solidFill>
                    <a:schemeClr val="bg1"/>
                  </a:solidFill>
                </a:rPr>
                <a:t>TEAM: </a:t>
              </a:r>
            </a:p>
            <a:p>
              <a:pPr lvl="0" algn="ctr" defTabSz="488950">
                <a:lnSpc>
                  <a:spcPct val="90000"/>
                </a:lnSpc>
                <a:spcBef>
                  <a:spcPct val="0"/>
                </a:spcBef>
                <a:spcAft>
                  <a:spcPct val="35000"/>
                </a:spcAft>
              </a:pPr>
              <a:r>
                <a:rPr lang="es-CL" sz="1300" dirty="0" err="1">
                  <a:solidFill>
                    <a:schemeClr val="bg1"/>
                  </a:solidFill>
                </a:rPr>
                <a:t>A</a:t>
              </a:r>
              <a:r>
                <a:rPr lang="es-CL" sz="1300" kern="1200" dirty="0" err="1">
                  <a:solidFill>
                    <a:schemeClr val="bg1"/>
                  </a:solidFill>
                </a:rPr>
                <a:t>ccording</a:t>
              </a:r>
              <a:r>
                <a:rPr lang="es-CL" sz="1300" kern="1200" dirty="0">
                  <a:solidFill>
                    <a:schemeClr val="bg1"/>
                  </a:solidFill>
                </a:rPr>
                <a:t> to </a:t>
              </a:r>
              <a:r>
                <a:rPr lang="es-CL" sz="1300" kern="1200" dirty="0" err="1">
                  <a:solidFill>
                    <a:schemeClr val="bg1"/>
                  </a:solidFill>
                </a:rPr>
                <a:t>the</a:t>
              </a:r>
              <a:r>
                <a:rPr lang="es-CL" sz="1300" kern="1200" dirty="0">
                  <a:solidFill>
                    <a:schemeClr val="bg1"/>
                  </a:solidFill>
                </a:rPr>
                <a:t> DEFINITIONS, </a:t>
              </a:r>
              <a:r>
                <a:rPr lang="en-US" sz="1300" kern="1200" dirty="0">
                  <a:solidFill>
                    <a:schemeClr val="bg1"/>
                  </a:solidFill>
                </a:rPr>
                <a:t>impacting on functions, level of specialization, etc.</a:t>
              </a:r>
              <a:endParaRPr lang="es-CL" sz="1300" kern="1200" dirty="0">
                <a:solidFill>
                  <a:schemeClr val="bg1"/>
                </a:solidFill>
              </a:endParaRPr>
            </a:p>
          </p:txBody>
        </p:sp>
      </p:grpSp>
      <p:sp>
        <p:nvSpPr>
          <p:cNvPr id="16" name="Flecha izquierda 15"/>
          <p:cNvSpPr/>
          <p:nvPr/>
        </p:nvSpPr>
        <p:spPr>
          <a:xfrm rot="19461574">
            <a:off x="5653618" y="2075649"/>
            <a:ext cx="1303091" cy="447098"/>
          </a:xfrm>
          <a:prstGeom prst="leftArrow">
            <a:avLst>
              <a:gd name="adj1" fmla="val 60000"/>
              <a:gd name="adj2" fmla="val 50000"/>
            </a:avLst>
          </a:prstGeom>
          <a:solidFill>
            <a:schemeClr val="accent6">
              <a:lumMod val="75000"/>
            </a:schemeClr>
          </a:solidFill>
          <a:ln>
            <a:solidFill>
              <a:schemeClr val="accent6">
                <a:lumMod val="50000"/>
              </a:schemeClr>
            </a:solidFill>
          </a:ln>
        </p:spPr>
        <p:style>
          <a:lnRef idx="3">
            <a:schemeClr val="lt1"/>
          </a:lnRef>
          <a:fillRef idx="1">
            <a:schemeClr val="accent1"/>
          </a:fillRef>
          <a:effectRef idx="1">
            <a:schemeClr val="accent1"/>
          </a:effectRef>
          <a:fontRef idx="minor">
            <a:schemeClr val="lt1"/>
          </a:fontRef>
        </p:style>
      </p:sp>
      <p:sp>
        <p:nvSpPr>
          <p:cNvPr id="18" name="Flecha izquierda 17"/>
          <p:cNvSpPr/>
          <p:nvPr/>
        </p:nvSpPr>
        <p:spPr>
          <a:xfrm rot="780059">
            <a:off x="5834877" y="3211970"/>
            <a:ext cx="1010954" cy="447098"/>
          </a:xfrm>
          <a:prstGeom prst="leftArrow">
            <a:avLst>
              <a:gd name="adj1" fmla="val 60000"/>
              <a:gd name="adj2" fmla="val 50000"/>
            </a:avLst>
          </a:prstGeom>
          <a:solidFill>
            <a:schemeClr val="accent5">
              <a:lumMod val="75000"/>
            </a:schemeClr>
          </a:solidFill>
          <a:ln>
            <a:solidFill>
              <a:schemeClr val="accent5">
                <a:lumMod val="50000"/>
              </a:schemeClr>
            </a:solidFill>
          </a:ln>
        </p:spPr>
        <p:style>
          <a:lnRef idx="3">
            <a:schemeClr val="lt1"/>
          </a:lnRef>
          <a:fillRef idx="1">
            <a:schemeClr val="accent1"/>
          </a:fillRef>
          <a:effectRef idx="1">
            <a:schemeClr val="accent1"/>
          </a:effectRef>
          <a:fontRef idx="minor">
            <a:schemeClr val="lt1"/>
          </a:fontRef>
        </p:style>
      </p:sp>
      <p:grpSp>
        <p:nvGrpSpPr>
          <p:cNvPr id="19" name="Grupo 18"/>
          <p:cNvGrpSpPr/>
          <p:nvPr/>
        </p:nvGrpSpPr>
        <p:grpSpPr>
          <a:xfrm>
            <a:off x="6699975" y="2838986"/>
            <a:ext cx="2115204" cy="1579643"/>
            <a:chOff x="4605204" y="2492926"/>
            <a:chExt cx="1490329" cy="1192263"/>
          </a:xfrm>
          <a:solidFill>
            <a:schemeClr val="accent5">
              <a:lumMod val="75000"/>
            </a:schemeClr>
          </a:solidFill>
        </p:grpSpPr>
        <p:sp>
          <p:nvSpPr>
            <p:cNvPr id="20" name="Rectángulo redondeado 19"/>
            <p:cNvSpPr/>
            <p:nvPr/>
          </p:nvSpPr>
          <p:spPr>
            <a:xfrm>
              <a:off x="4605204" y="2492926"/>
              <a:ext cx="1490329" cy="1192263"/>
            </a:xfrm>
            <a:prstGeom prst="roundRect">
              <a:avLst>
                <a:gd name="adj" fmla="val 10000"/>
              </a:avLst>
            </a:prstGeom>
            <a:grpFill/>
            <a:ln>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ángulo 20"/>
            <p:cNvSpPr/>
            <p:nvPr/>
          </p:nvSpPr>
          <p:spPr>
            <a:xfrm>
              <a:off x="4640124" y="2527847"/>
              <a:ext cx="1420489" cy="112242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CL" kern="1200" dirty="0">
                  <a:solidFill>
                    <a:schemeClr val="bg1"/>
                  </a:solidFill>
                </a:rPr>
                <a:t>MEASURING: </a:t>
              </a:r>
            </a:p>
            <a:p>
              <a:pPr lvl="0" algn="ctr" defTabSz="488950">
                <a:lnSpc>
                  <a:spcPct val="90000"/>
                </a:lnSpc>
                <a:spcBef>
                  <a:spcPct val="0"/>
                </a:spcBef>
                <a:spcAft>
                  <a:spcPct val="35000"/>
                </a:spcAft>
              </a:pPr>
              <a:r>
                <a:rPr lang="en-US" sz="1300" dirty="0">
                  <a:solidFill>
                    <a:schemeClr val="bg1"/>
                  </a:solidFill>
                </a:rPr>
                <a:t>R</a:t>
              </a:r>
              <a:r>
                <a:rPr lang="en-US" sz="1300" kern="1200" dirty="0">
                  <a:solidFill>
                    <a:schemeClr val="bg1"/>
                  </a:solidFill>
                </a:rPr>
                <a:t>easonable metrics in accordance with reasonable time limits (GOOD PRACTICES vs REVENUES vs IMPACT).</a:t>
              </a:r>
              <a:endParaRPr lang="es-CL" sz="1300" kern="1200" dirty="0">
                <a:solidFill>
                  <a:schemeClr val="bg1"/>
                </a:solidFill>
              </a:endParaRPr>
            </a:p>
          </p:txBody>
        </p:sp>
      </p:grpSp>
      <p:sp>
        <p:nvSpPr>
          <p:cNvPr id="6" name="Rectángulo 5"/>
          <p:cNvSpPr/>
          <p:nvPr/>
        </p:nvSpPr>
        <p:spPr>
          <a:xfrm>
            <a:off x="3162964" y="2824762"/>
            <a:ext cx="2801794" cy="769441"/>
          </a:xfrm>
          <a:prstGeom prst="rect">
            <a:avLst/>
          </a:prstGeom>
        </p:spPr>
        <p:txBody>
          <a:bodyPr wrap="none">
            <a:spAutoFit/>
          </a:bodyPr>
          <a:lstStyle/>
          <a:p>
            <a:pPr algn="ctr"/>
            <a:r>
              <a:rPr lang="es-CL" sz="2200" b="1" dirty="0">
                <a:solidFill>
                  <a:schemeClr val="bg1"/>
                </a:solidFill>
              </a:rPr>
              <a:t>COMMERCIALIZATION</a:t>
            </a:r>
          </a:p>
          <a:p>
            <a:pPr algn="ctr"/>
            <a:r>
              <a:rPr lang="es-CL" sz="2200" b="1" dirty="0">
                <a:solidFill>
                  <a:schemeClr val="bg1"/>
                </a:solidFill>
              </a:rPr>
              <a:t>CASES</a:t>
            </a:r>
          </a:p>
        </p:txBody>
      </p:sp>
      <p:sp>
        <p:nvSpPr>
          <p:cNvPr id="8" name="Rectángulo 7"/>
          <p:cNvSpPr/>
          <p:nvPr/>
        </p:nvSpPr>
        <p:spPr>
          <a:xfrm>
            <a:off x="2219659" y="4230348"/>
            <a:ext cx="4572000" cy="923330"/>
          </a:xfrm>
          <a:prstGeom prst="rect">
            <a:avLst/>
          </a:prstGeom>
        </p:spPr>
        <p:txBody>
          <a:bodyPr>
            <a:spAutoFit/>
          </a:bodyPr>
          <a:lstStyle/>
          <a:p>
            <a:pPr algn="ctr"/>
            <a:r>
              <a:rPr lang="es-CL" dirty="0" err="1">
                <a:solidFill>
                  <a:schemeClr val="accent1">
                    <a:lumMod val="75000"/>
                  </a:schemeClr>
                </a:solidFill>
              </a:rPr>
              <a:t>Creating</a:t>
            </a:r>
            <a:r>
              <a:rPr lang="es-CL" dirty="0">
                <a:solidFill>
                  <a:schemeClr val="accent1">
                    <a:lumMod val="75000"/>
                  </a:schemeClr>
                </a:solidFill>
              </a:rPr>
              <a:t> “</a:t>
            </a:r>
            <a:r>
              <a:rPr lang="es-CL" dirty="0" err="1">
                <a:solidFill>
                  <a:schemeClr val="accent1">
                    <a:lumMod val="75000"/>
                  </a:schemeClr>
                </a:solidFill>
              </a:rPr>
              <a:t>better</a:t>
            </a:r>
            <a:r>
              <a:rPr lang="es-CL" dirty="0">
                <a:solidFill>
                  <a:schemeClr val="accent1">
                    <a:lumMod val="75000"/>
                  </a:schemeClr>
                </a:solidFill>
              </a:rPr>
              <a:t> </a:t>
            </a:r>
            <a:r>
              <a:rPr lang="es-CL" dirty="0" err="1">
                <a:solidFill>
                  <a:schemeClr val="accent1">
                    <a:lumMod val="75000"/>
                  </a:schemeClr>
                </a:solidFill>
              </a:rPr>
              <a:t>problems</a:t>
            </a:r>
            <a:r>
              <a:rPr lang="es-CL" dirty="0">
                <a:solidFill>
                  <a:schemeClr val="accent1">
                    <a:lumMod val="75000"/>
                  </a:schemeClr>
                </a:solidFill>
              </a:rPr>
              <a:t>” to test </a:t>
            </a:r>
            <a:r>
              <a:rPr lang="es-CL" dirty="0" err="1">
                <a:solidFill>
                  <a:schemeClr val="accent1">
                    <a:lumMod val="75000"/>
                  </a:schemeClr>
                </a:solidFill>
              </a:rPr>
              <a:t>the</a:t>
            </a:r>
            <a:r>
              <a:rPr lang="es-CL" dirty="0">
                <a:solidFill>
                  <a:schemeClr val="accent1">
                    <a:lumMod val="75000"/>
                  </a:schemeClr>
                </a:solidFill>
              </a:rPr>
              <a:t> RULES and PROCESSES, and </a:t>
            </a:r>
            <a:r>
              <a:rPr lang="es-CL" dirty="0" err="1">
                <a:solidFill>
                  <a:schemeClr val="accent1">
                    <a:lumMod val="75000"/>
                  </a:schemeClr>
                </a:solidFill>
              </a:rPr>
              <a:t>inviting</a:t>
            </a:r>
            <a:r>
              <a:rPr lang="es-CL" dirty="0">
                <a:solidFill>
                  <a:schemeClr val="accent1">
                    <a:lumMod val="75000"/>
                  </a:schemeClr>
                </a:solidFill>
              </a:rPr>
              <a:t> more </a:t>
            </a:r>
            <a:r>
              <a:rPr lang="es-CL" dirty="0" err="1">
                <a:solidFill>
                  <a:schemeClr val="accent1">
                    <a:lumMod val="75000"/>
                  </a:schemeClr>
                </a:solidFill>
              </a:rPr>
              <a:t>people</a:t>
            </a:r>
            <a:r>
              <a:rPr lang="es-CL" dirty="0">
                <a:solidFill>
                  <a:schemeClr val="accent1">
                    <a:lumMod val="75000"/>
                  </a:schemeClr>
                </a:solidFill>
              </a:rPr>
              <a:t> to </a:t>
            </a:r>
            <a:r>
              <a:rPr lang="es-CL" dirty="0" err="1">
                <a:solidFill>
                  <a:schemeClr val="accent1">
                    <a:lumMod val="75000"/>
                  </a:schemeClr>
                </a:solidFill>
              </a:rPr>
              <a:t>participate</a:t>
            </a:r>
            <a:r>
              <a:rPr lang="es-CL" dirty="0">
                <a:solidFill>
                  <a:schemeClr val="accent1">
                    <a:lumMod val="75000"/>
                  </a:schemeClr>
                </a:solidFill>
              </a:rPr>
              <a:t>.</a:t>
            </a:r>
          </a:p>
        </p:txBody>
      </p:sp>
      <p:grpSp>
        <p:nvGrpSpPr>
          <p:cNvPr id="40" name="Grupo 39"/>
          <p:cNvGrpSpPr/>
          <p:nvPr/>
        </p:nvGrpSpPr>
        <p:grpSpPr>
          <a:xfrm>
            <a:off x="6670319" y="1138572"/>
            <a:ext cx="2086295" cy="1153526"/>
            <a:chOff x="4605204" y="2492926"/>
            <a:chExt cx="1490329" cy="1192263"/>
          </a:xfrm>
          <a:solidFill>
            <a:schemeClr val="accent5">
              <a:lumMod val="75000"/>
            </a:schemeClr>
          </a:solidFill>
        </p:grpSpPr>
        <p:sp>
          <p:nvSpPr>
            <p:cNvPr id="41" name="Rectángulo redondeado 40"/>
            <p:cNvSpPr/>
            <p:nvPr/>
          </p:nvSpPr>
          <p:spPr>
            <a:xfrm>
              <a:off x="4605204" y="2492926"/>
              <a:ext cx="1490329" cy="1192263"/>
            </a:xfrm>
            <a:prstGeom prst="roundRect">
              <a:avLst>
                <a:gd name="adj" fmla="val 10000"/>
              </a:avLst>
            </a:prstGeom>
            <a:solidFill>
              <a:schemeClr val="accent6">
                <a:lumMod val="75000"/>
              </a:schemeClr>
            </a:solidFill>
            <a:ln>
              <a:solidFill>
                <a:schemeClr val="accent6">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ángulo 41"/>
            <p:cNvSpPr/>
            <p:nvPr/>
          </p:nvSpPr>
          <p:spPr>
            <a:xfrm>
              <a:off x="4640124" y="2527847"/>
              <a:ext cx="1420489" cy="112242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a:lnSpc>
                  <a:spcPct val="90000"/>
                </a:lnSpc>
                <a:spcAft>
                  <a:spcPct val="35000"/>
                </a:spcAft>
              </a:pPr>
              <a:r>
                <a:rPr lang="es-CL" dirty="0">
                  <a:solidFill>
                    <a:schemeClr val="bg1"/>
                  </a:solidFill>
                </a:rPr>
                <a:t>COMMUNICATIONS: </a:t>
              </a:r>
              <a:endParaRPr lang="es-CL" kern="1200" dirty="0">
                <a:solidFill>
                  <a:schemeClr val="bg1"/>
                </a:solidFill>
              </a:endParaRPr>
            </a:p>
            <a:p>
              <a:pPr lvl="0" algn="ctr" defTabSz="488950">
                <a:lnSpc>
                  <a:spcPct val="90000"/>
                </a:lnSpc>
                <a:spcAft>
                  <a:spcPct val="35000"/>
                </a:spcAft>
              </a:pPr>
              <a:r>
                <a:rPr lang="es-CL" sz="1300" dirty="0">
                  <a:solidFill>
                    <a:schemeClr val="bg1"/>
                  </a:solidFill>
                </a:rPr>
                <a:t>Meeting </a:t>
              </a:r>
              <a:r>
                <a:rPr lang="es-CL" sz="1300" dirty="0" err="1">
                  <a:solidFill>
                    <a:schemeClr val="bg1"/>
                  </a:solidFill>
                </a:rPr>
                <a:t>industry</a:t>
              </a:r>
              <a:r>
                <a:rPr lang="es-CL" sz="1300" dirty="0">
                  <a:solidFill>
                    <a:schemeClr val="bg1"/>
                  </a:solidFill>
                </a:rPr>
                <a:t> and academia </a:t>
              </a:r>
              <a:r>
                <a:rPr lang="es-CL" sz="1300" dirty="0" err="1">
                  <a:solidFill>
                    <a:schemeClr val="bg1"/>
                  </a:solidFill>
                </a:rPr>
                <a:t>needs</a:t>
              </a:r>
              <a:r>
                <a:rPr lang="es-CL" sz="1300" dirty="0">
                  <a:solidFill>
                    <a:schemeClr val="bg1"/>
                  </a:solidFill>
                </a:rPr>
                <a:t>.</a:t>
              </a:r>
            </a:p>
          </p:txBody>
        </p:sp>
      </p:grpSp>
    </p:spTree>
    <p:extLst>
      <p:ext uri="{BB962C8B-B14F-4D97-AF65-F5344CB8AC3E}">
        <p14:creationId xmlns:p14="http://schemas.microsoft.com/office/powerpoint/2010/main" val="361896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51720" y="1563688"/>
            <a:ext cx="4593481" cy="1415772"/>
          </a:xfrm>
          <a:prstGeom prst="rect">
            <a:avLst/>
          </a:prstGeom>
          <a:noFill/>
        </p:spPr>
        <p:txBody>
          <a:bodyPr wrap="square">
            <a:spAutoFit/>
          </a:bodyPr>
          <a:lstStyle/>
          <a:p>
            <a:pPr algn="ctr" fontAlgn="auto">
              <a:spcBef>
                <a:spcPts val="0"/>
              </a:spcBef>
              <a:spcAft>
                <a:spcPts val="0"/>
              </a:spcAft>
              <a:defRPr/>
            </a:pPr>
            <a:r>
              <a:rPr lang="es-ES" sz="4300" b="1" dirty="0" err="1">
                <a:solidFill>
                  <a:schemeClr val="accent1">
                    <a:lumMod val="75000"/>
                  </a:schemeClr>
                </a:solidFill>
                <a:latin typeface="Calibri"/>
                <a:ea typeface="+mn-ea"/>
                <a:cs typeface="Calibri"/>
              </a:rPr>
              <a:t>Current</a:t>
            </a:r>
            <a:r>
              <a:rPr lang="es-ES" sz="4300" b="1" dirty="0">
                <a:solidFill>
                  <a:schemeClr val="accent1">
                    <a:lumMod val="75000"/>
                  </a:schemeClr>
                </a:solidFill>
                <a:latin typeface="Calibri"/>
                <a:ea typeface="+mn-ea"/>
                <a:cs typeface="Calibri"/>
              </a:rPr>
              <a:t> </a:t>
            </a:r>
            <a:r>
              <a:rPr lang="es-ES" sz="4300" b="1" dirty="0" err="1">
                <a:solidFill>
                  <a:schemeClr val="accent1">
                    <a:lumMod val="75000"/>
                  </a:schemeClr>
                </a:solidFill>
                <a:latin typeface="Calibri"/>
                <a:ea typeface="+mn-ea"/>
                <a:cs typeface="Calibri"/>
              </a:rPr>
              <a:t>Strategy</a:t>
            </a:r>
            <a:r>
              <a:rPr lang="es-ES" sz="4300" b="1" dirty="0">
                <a:solidFill>
                  <a:schemeClr val="accent1">
                    <a:lumMod val="75000"/>
                  </a:schemeClr>
                </a:solidFill>
                <a:latin typeface="Calibri"/>
                <a:ea typeface="+mn-ea"/>
                <a:cs typeface="Calibri"/>
              </a:rPr>
              <a:t> and </a:t>
            </a:r>
            <a:r>
              <a:rPr lang="es-ES" sz="4300" b="1" dirty="0" err="1">
                <a:solidFill>
                  <a:schemeClr val="accent1">
                    <a:lumMod val="75000"/>
                  </a:schemeClr>
                </a:solidFill>
                <a:latin typeface="Calibri"/>
                <a:ea typeface="+mn-ea"/>
                <a:cs typeface="Calibri"/>
              </a:rPr>
              <a:t>next</a:t>
            </a:r>
            <a:r>
              <a:rPr lang="es-ES" sz="4300" b="1" dirty="0">
                <a:solidFill>
                  <a:schemeClr val="accent1">
                    <a:lumMod val="75000"/>
                  </a:schemeClr>
                </a:solidFill>
                <a:latin typeface="Calibri"/>
                <a:ea typeface="+mn-ea"/>
                <a:cs typeface="Calibri"/>
              </a:rPr>
              <a:t> </a:t>
            </a:r>
            <a:r>
              <a:rPr lang="es-ES" sz="4300" b="1" dirty="0" err="1">
                <a:solidFill>
                  <a:schemeClr val="accent1">
                    <a:lumMod val="75000"/>
                  </a:schemeClr>
                </a:solidFill>
                <a:latin typeface="Calibri"/>
                <a:ea typeface="+mn-ea"/>
                <a:cs typeface="Calibri"/>
              </a:rPr>
              <a:t>steps</a:t>
            </a:r>
            <a:r>
              <a:rPr lang="es-ES" sz="4300" b="1" dirty="0">
                <a:solidFill>
                  <a:schemeClr val="accent1">
                    <a:lumMod val="75000"/>
                  </a:schemeClr>
                </a:solidFill>
                <a:latin typeface="Calibri"/>
                <a:ea typeface="+mn-ea"/>
                <a:cs typeface="Calibri"/>
              </a:rPr>
              <a:t>…</a:t>
            </a:r>
          </a:p>
        </p:txBody>
      </p:sp>
    </p:spTree>
    <p:extLst>
      <p:ext uri="{BB962C8B-B14F-4D97-AF65-F5344CB8AC3E}">
        <p14:creationId xmlns:p14="http://schemas.microsoft.com/office/powerpoint/2010/main" val="347664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grpSp>
        <p:nvGrpSpPr>
          <p:cNvPr id="10" name="3 Grupo"/>
          <p:cNvGrpSpPr/>
          <p:nvPr/>
        </p:nvGrpSpPr>
        <p:grpSpPr>
          <a:xfrm>
            <a:off x="3249745" y="1273102"/>
            <a:ext cx="3319914" cy="2878804"/>
            <a:chOff x="1691679" y="50802"/>
            <a:chExt cx="5400601" cy="4991098"/>
          </a:xfrm>
        </p:grpSpPr>
        <p:sp>
          <p:nvSpPr>
            <p:cNvPr id="11" name="25 Elipse"/>
            <p:cNvSpPr/>
            <p:nvPr/>
          </p:nvSpPr>
          <p:spPr>
            <a:xfrm>
              <a:off x="1691679" y="50802"/>
              <a:ext cx="5400601" cy="4991098"/>
            </a:xfrm>
            <a:prstGeom prst="ellipse">
              <a:avLst/>
            </a:prstGeom>
            <a:solidFill>
              <a:schemeClr val="bg1"/>
            </a:solidFill>
            <a:ln w="28575">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38 Elipse"/>
            <p:cNvSpPr/>
            <p:nvPr/>
          </p:nvSpPr>
          <p:spPr>
            <a:xfrm>
              <a:off x="2411760" y="783738"/>
              <a:ext cx="3960440" cy="3501121"/>
            </a:xfrm>
            <a:prstGeom prst="ellipse">
              <a:avLst/>
            </a:prstGeom>
            <a:solidFill>
              <a:schemeClr val="bg1"/>
            </a:solidFill>
            <a:ln w="28575">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4" name="2 Elipse"/>
            <p:cNvSpPr/>
            <p:nvPr/>
          </p:nvSpPr>
          <p:spPr>
            <a:xfrm>
              <a:off x="3442867" y="1709174"/>
              <a:ext cx="1921221" cy="1655223"/>
            </a:xfrm>
            <a:prstGeom prst="ellipse">
              <a:avLst/>
            </a:prstGeom>
            <a:solidFill>
              <a:schemeClr val="bg1"/>
            </a:solid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5" name="Imagen 7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40843" y="1957902"/>
              <a:ext cx="749969" cy="896555"/>
            </a:xfrm>
            <a:prstGeom prst="rect">
              <a:avLst/>
            </a:prstGeom>
          </p:spPr>
        </p:pic>
        <p:pic>
          <p:nvPicPr>
            <p:cNvPr id="16"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3133" y="2704771"/>
              <a:ext cx="469734" cy="758366"/>
            </a:xfrm>
            <a:prstGeom prst="rect">
              <a:avLst/>
            </a:prstGeom>
          </p:spPr>
        </p:pic>
        <p:pic>
          <p:nvPicPr>
            <p:cNvPr id="17"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01773" y="1165618"/>
              <a:ext cx="469734" cy="758366"/>
            </a:xfrm>
            <a:prstGeom prst="rect">
              <a:avLst/>
            </a:prstGeom>
          </p:spPr>
        </p:pic>
        <p:pic>
          <p:nvPicPr>
            <p:cNvPr id="18"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73770" y="2854457"/>
              <a:ext cx="469734" cy="758366"/>
            </a:xfrm>
            <a:prstGeom prst="rect">
              <a:avLst/>
            </a:prstGeom>
          </p:spPr>
        </p:pic>
        <p:pic>
          <p:nvPicPr>
            <p:cNvPr id="19"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26850" y="1772060"/>
              <a:ext cx="469733" cy="758366"/>
            </a:xfrm>
            <a:prstGeom prst="rect">
              <a:avLst/>
            </a:prstGeom>
          </p:spPr>
        </p:pic>
        <p:pic>
          <p:nvPicPr>
            <p:cNvPr id="20"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0987" y="4353307"/>
              <a:ext cx="301653" cy="487007"/>
            </a:xfrm>
            <a:prstGeom prst="rect">
              <a:avLst/>
            </a:prstGeom>
          </p:spPr>
        </p:pic>
        <p:pic>
          <p:nvPicPr>
            <p:cNvPr id="21"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2741" y="847307"/>
              <a:ext cx="469734" cy="758366"/>
            </a:xfrm>
            <a:prstGeom prst="rect">
              <a:avLst/>
            </a:prstGeom>
          </p:spPr>
        </p:pic>
        <p:pic>
          <p:nvPicPr>
            <p:cNvPr id="22" name="Imagen 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38618">
              <a:off x="5998540" y="2528178"/>
              <a:ext cx="142075" cy="5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37"/>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686" y="3430934"/>
              <a:ext cx="3143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407026">
              <a:off x="3678430" y="1354458"/>
              <a:ext cx="685382" cy="17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3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4214" y="2042642"/>
              <a:ext cx="4778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45"/>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6807" y="3170372"/>
              <a:ext cx="392540" cy="51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0987" y="1314867"/>
              <a:ext cx="518697" cy="3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99"/>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2696" y="4344805"/>
              <a:ext cx="343566" cy="36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35"/>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4978" y="3430934"/>
              <a:ext cx="3651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914281">
              <a:off x="5340954" y="4341691"/>
              <a:ext cx="685382" cy="17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4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27874" y="3428480"/>
              <a:ext cx="469734" cy="758366"/>
            </a:xfrm>
            <a:prstGeom prst="rect">
              <a:avLst/>
            </a:prstGeom>
          </p:spPr>
        </p:pic>
        <p:sp>
          <p:nvSpPr>
            <p:cNvPr id="32" name="4 CuadroTexto"/>
            <p:cNvSpPr txBox="1">
              <a:spLocks noChangeArrowheads="1"/>
            </p:cNvSpPr>
            <p:nvPr/>
          </p:nvSpPr>
          <p:spPr bwMode="auto">
            <a:xfrm>
              <a:off x="1784004" y="2357209"/>
              <a:ext cx="1251866" cy="800407"/>
            </a:xfrm>
            <a:prstGeom prst="rect">
              <a:avLst/>
            </a:prstGeom>
            <a:solidFill>
              <a:schemeClr val="bg1"/>
            </a:solidFill>
            <a:ln>
              <a:noFill/>
            </a:ln>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CL" altLang="es-CL" sz="1200" b="1" dirty="0">
                  <a:solidFill>
                    <a:schemeClr val="tx2">
                      <a:lumMod val="60000"/>
                      <a:lumOff val="40000"/>
                    </a:schemeClr>
                  </a:solidFill>
                </a:rPr>
                <a:t>ON CAMPUS</a:t>
              </a:r>
            </a:p>
          </p:txBody>
        </p:sp>
        <p:sp>
          <p:nvSpPr>
            <p:cNvPr id="33" name="4 CuadroTexto"/>
            <p:cNvSpPr txBox="1">
              <a:spLocks noChangeArrowheads="1"/>
            </p:cNvSpPr>
            <p:nvPr/>
          </p:nvSpPr>
          <p:spPr bwMode="auto">
            <a:xfrm>
              <a:off x="3822553" y="2805530"/>
              <a:ext cx="1294388" cy="800407"/>
            </a:xfrm>
            <a:prstGeom prst="rect">
              <a:avLst/>
            </a:prstGeom>
            <a:solidFill>
              <a:schemeClr val="bg1"/>
            </a:solidFill>
            <a:ln>
              <a:noFill/>
            </a:ln>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CL" altLang="es-CL" sz="1200" b="1" dirty="0">
                  <a:solidFill>
                    <a:srgbClr val="C00000"/>
                  </a:solidFill>
                </a:rPr>
                <a:t>OFF CAMPUS</a:t>
              </a:r>
            </a:p>
          </p:txBody>
        </p:sp>
        <p:pic>
          <p:nvPicPr>
            <p:cNvPr id="34"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96591" y="3699839"/>
              <a:ext cx="301653" cy="487007"/>
            </a:xfrm>
            <a:prstGeom prst="rect">
              <a:avLst/>
            </a:prstGeom>
          </p:spPr>
        </p:pic>
        <p:pic>
          <p:nvPicPr>
            <p:cNvPr id="35"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58521" y="2562025"/>
              <a:ext cx="301653" cy="487007"/>
            </a:xfrm>
            <a:prstGeom prst="rect">
              <a:avLst/>
            </a:prstGeom>
          </p:spPr>
        </p:pic>
        <p:pic>
          <p:nvPicPr>
            <p:cNvPr id="36"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56868" y="1177676"/>
              <a:ext cx="301653" cy="487007"/>
            </a:xfrm>
            <a:prstGeom prst="rect">
              <a:avLst/>
            </a:prstGeom>
          </p:spPr>
        </p:pic>
        <p:pic>
          <p:nvPicPr>
            <p:cNvPr id="37"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7392" y="4409529"/>
              <a:ext cx="301653" cy="487007"/>
            </a:xfrm>
            <a:prstGeom prst="rect">
              <a:avLst/>
            </a:prstGeom>
          </p:spPr>
        </p:pic>
        <p:pic>
          <p:nvPicPr>
            <p:cNvPr id="38"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214" y="3993626"/>
              <a:ext cx="301653" cy="487007"/>
            </a:xfrm>
            <a:prstGeom prst="rect">
              <a:avLst/>
            </a:prstGeom>
          </p:spPr>
        </p:pic>
        <p:pic>
          <p:nvPicPr>
            <p:cNvPr id="39"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59265" y="3070026"/>
              <a:ext cx="301653" cy="487007"/>
            </a:xfrm>
            <a:prstGeom prst="rect">
              <a:avLst/>
            </a:prstGeom>
          </p:spPr>
        </p:pic>
        <p:pic>
          <p:nvPicPr>
            <p:cNvPr id="40"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22033" y="1496908"/>
              <a:ext cx="301653" cy="487007"/>
            </a:xfrm>
            <a:prstGeom prst="rect">
              <a:avLst/>
            </a:prstGeom>
          </p:spPr>
        </p:pic>
        <p:pic>
          <p:nvPicPr>
            <p:cNvPr id="41"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3679" y="404556"/>
              <a:ext cx="301653" cy="487007"/>
            </a:xfrm>
            <a:prstGeom prst="rect">
              <a:avLst/>
            </a:prstGeom>
          </p:spPr>
        </p:pic>
        <p:pic>
          <p:nvPicPr>
            <p:cNvPr id="42"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5000" y="161052"/>
              <a:ext cx="301653" cy="487007"/>
            </a:xfrm>
            <a:prstGeom prst="rect">
              <a:avLst/>
            </a:prstGeom>
          </p:spPr>
        </p:pic>
        <p:pic>
          <p:nvPicPr>
            <p:cNvPr id="43" name="Imagen 4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76024" y="404556"/>
              <a:ext cx="301653" cy="487007"/>
            </a:xfrm>
            <a:prstGeom prst="rect">
              <a:avLst/>
            </a:prstGeom>
          </p:spPr>
        </p:pic>
        <p:pic>
          <p:nvPicPr>
            <p:cNvPr id="44" name="Imagen 3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9901" y="1923984"/>
              <a:ext cx="4778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35"/>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8145" y="894265"/>
              <a:ext cx="278700" cy="3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37"/>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73" y="317689"/>
              <a:ext cx="205985" cy="30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n 7"/>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38618">
              <a:off x="2439110" y="3694828"/>
              <a:ext cx="113044" cy="40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99"/>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5230" y="820710"/>
              <a:ext cx="294680" cy="31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n 45"/>
            <p:cNvPicPr>
              <a:picLocks noChangeAspect="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8193" y="303979"/>
              <a:ext cx="328749" cy="43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2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2579" y="4504724"/>
              <a:ext cx="518697" cy="39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dondear rectángulo de esquina del mismo lado 4"/>
          <p:cNvSpPr/>
          <p:nvPr/>
        </p:nvSpPr>
        <p:spPr>
          <a:xfrm>
            <a:off x="75297" y="493964"/>
            <a:ext cx="2980665" cy="1753684"/>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53340" tIns="88900" rIns="80010" bIns="88900" numCol="1" spcCol="1270" anchor="t" anchorCtr="0">
            <a:noAutofit/>
          </a:bodyPr>
          <a:lstStyle/>
          <a:p>
            <a:pPr indent="228594">
              <a:spcAft>
                <a:spcPts val="290"/>
              </a:spcAft>
            </a:pPr>
            <a:r>
              <a:rPr lang="es-CL" sz="1400" b="1" dirty="0">
                <a:solidFill>
                  <a:srgbClr val="000000"/>
                </a:solidFill>
                <a:ea typeface="Times New Roman"/>
                <a:cs typeface="Times New Roman"/>
              </a:rPr>
              <a:t>TTO </a:t>
            </a:r>
            <a:r>
              <a:rPr lang="es-CL" sz="1400" b="1" dirty="0" err="1">
                <a:solidFill>
                  <a:srgbClr val="000000"/>
                </a:solidFill>
                <a:ea typeface="Times New Roman"/>
                <a:cs typeface="Times New Roman"/>
              </a:rPr>
              <a:t>Formation</a:t>
            </a:r>
            <a:r>
              <a:rPr lang="es-CL" sz="1400" b="1" dirty="0">
                <a:solidFill>
                  <a:srgbClr val="000000"/>
                </a:solidFill>
                <a:ea typeface="Times New Roman"/>
                <a:cs typeface="Times New Roman"/>
              </a:rPr>
              <a:t>:</a:t>
            </a:r>
            <a:endParaRPr lang="es-CL" sz="1400" dirty="0">
              <a:latin typeface="Times New Roman"/>
              <a:ea typeface="Times New Roman"/>
            </a:endParaRPr>
          </a:p>
          <a:p>
            <a:pPr marL="342892" indent="-342892">
              <a:lnSpc>
                <a:spcPct val="120000"/>
              </a:lnSpc>
              <a:buFont typeface="Symbol"/>
              <a:buChar char=""/>
            </a:pPr>
            <a:r>
              <a:rPr lang="es-CL" sz="1100" b="1" dirty="0" err="1">
                <a:ea typeface="Calibri"/>
                <a:cs typeface="Times New Roman"/>
              </a:rPr>
              <a:t>Creation</a:t>
            </a:r>
            <a:r>
              <a:rPr lang="es-CL" sz="1100" b="1" dirty="0">
                <a:ea typeface="Calibri"/>
                <a:cs typeface="Times New Roman"/>
              </a:rPr>
              <a:t> of new </a:t>
            </a:r>
            <a:r>
              <a:rPr lang="es-CL" sz="1100" b="1" dirty="0" err="1">
                <a:ea typeface="Calibri"/>
                <a:cs typeface="Times New Roman"/>
              </a:rPr>
              <a:t>TTOs</a:t>
            </a:r>
            <a:endParaRPr lang="es-CL" sz="1100" b="1" dirty="0">
              <a:ea typeface="Calibri"/>
              <a:cs typeface="Times New Roman"/>
            </a:endParaRPr>
          </a:p>
          <a:p>
            <a:pPr marL="342892" indent="-342892">
              <a:lnSpc>
                <a:spcPct val="120000"/>
              </a:lnSpc>
              <a:buFont typeface="Symbol"/>
              <a:buChar char=""/>
            </a:pPr>
            <a:r>
              <a:rPr lang="es-CL" sz="1100" b="1" dirty="0" err="1">
                <a:ea typeface="Calibri"/>
                <a:cs typeface="Times New Roman"/>
              </a:rPr>
              <a:t>Building</a:t>
            </a:r>
            <a:r>
              <a:rPr lang="es-CL" sz="1100" b="1" dirty="0">
                <a:ea typeface="Calibri"/>
                <a:cs typeface="Times New Roman"/>
              </a:rPr>
              <a:t> </a:t>
            </a:r>
            <a:r>
              <a:rPr lang="es-CL" sz="1100" b="1" dirty="0" err="1">
                <a:ea typeface="Calibri"/>
                <a:cs typeface="Times New Roman"/>
              </a:rPr>
              <a:t>institutions</a:t>
            </a:r>
            <a:r>
              <a:rPr lang="es-CL" sz="1100" b="1" dirty="0">
                <a:ea typeface="Calibri"/>
                <a:cs typeface="Times New Roman"/>
              </a:rPr>
              <a:t>, </a:t>
            </a:r>
            <a:r>
              <a:rPr lang="es-CL" sz="1100" b="1" dirty="0" err="1">
                <a:ea typeface="Calibri"/>
                <a:cs typeface="Times New Roman"/>
              </a:rPr>
              <a:t>policies</a:t>
            </a:r>
            <a:r>
              <a:rPr lang="es-CL" sz="1100" b="1" dirty="0">
                <a:ea typeface="Calibri"/>
                <a:cs typeface="Times New Roman"/>
              </a:rPr>
              <a:t> </a:t>
            </a:r>
            <a:r>
              <a:rPr lang="es-CL" sz="1100" b="1" dirty="0" err="1">
                <a:ea typeface="Calibri"/>
                <a:cs typeface="Times New Roman"/>
              </a:rPr>
              <a:t>regulations</a:t>
            </a:r>
            <a:endParaRPr lang="es-CL" sz="1100" dirty="0">
              <a:ea typeface="Calibri"/>
              <a:cs typeface="Times New Roman"/>
            </a:endParaRPr>
          </a:p>
          <a:p>
            <a:pPr marL="342892" indent="-342892">
              <a:lnSpc>
                <a:spcPct val="120000"/>
              </a:lnSpc>
              <a:buFont typeface="Symbol"/>
              <a:buChar char=""/>
            </a:pPr>
            <a:r>
              <a:rPr lang="es-CL" sz="1100" b="1" dirty="0" err="1">
                <a:ea typeface="Calibri"/>
                <a:cs typeface="Times New Roman"/>
              </a:rPr>
              <a:t>Kick</a:t>
            </a:r>
            <a:r>
              <a:rPr lang="es-CL" sz="1100" b="1" dirty="0">
                <a:ea typeface="Calibri"/>
                <a:cs typeface="Times New Roman"/>
              </a:rPr>
              <a:t> off of </a:t>
            </a:r>
            <a:r>
              <a:rPr lang="es-CL" sz="1100" b="1" dirty="0" err="1">
                <a:ea typeface="Calibri"/>
                <a:cs typeface="Times New Roman"/>
              </a:rPr>
              <a:t>their</a:t>
            </a:r>
            <a:r>
              <a:rPr lang="es-CL" sz="1100" b="1" dirty="0">
                <a:ea typeface="Calibri"/>
                <a:cs typeface="Times New Roman"/>
              </a:rPr>
              <a:t> </a:t>
            </a:r>
            <a:r>
              <a:rPr lang="es-CL" sz="1100" b="1" dirty="0" err="1">
                <a:ea typeface="Calibri"/>
                <a:cs typeface="Times New Roman"/>
              </a:rPr>
              <a:t>operations</a:t>
            </a:r>
            <a:endParaRPr lang="es-CL" sz="1100" b="1" dirty="0">
              <a:ea typeface="Calibri"/>
              <a:cs typeface="Times New Roman"/>
            </a:endParaRPr>
          </a:p>
          <a:p>
            <a:pPr>
              <a:lnSpc>
                <a:spcPct val="120000"/>
              </a:lnSpc>
            </a:pPr>
            <a:endParaRPr lang="es-CL" sz="500" b="1" dirty="0">
              <a:ea typeface="Calibri"/>
              <a:cs typeface="Times New Roman"/>
            </a:endParaRPr>
          </a:p>
          <a:p>
            <a:pPr>
              <a:lnSpc>
                <a:spcPct val="120000"/>
              </a:lnSpc>
            </a:pPr>
            <a:r>
              <a:rPr lang="es-CL" sz="1100" b="1" dirty="0">
                <a:ea typeface="Calibri"/>
                <a:cs typeface="Times New Roman"/>
              </a:rPr>
              <a:t>9 </a:t>
            </a:r>
            <a:r>
              <a:rPr lang="es-CL" sz="1100" b="1" dirty="0" err="1">
                <a:ea typeface="Calibri"/>
                <a:cs typeface="Times New Roman"/>
              </a:rPr>
              <a:t>projects</a:t>
            </a:r>
            <a:r>
              <a:rPr lang="es-CL" sz="1100" b="1" dirty="0">
                <a:ea typeface="Calibri"/>
                <a:cs typeface="Times New Roman"/>
              </a:rPr>
              <a:t>: 7 </a:t>
            </a:r>
            <a:r>
              <a:rPr lang="es-CL" sz="1100" b="1" dirty="0" err="1">
                <a:ea typeface="Calibri"/>
                <a:cs typeface="Times New Roman"/>
              </a:rPr>
              <a:t>Universities</a:t>
            </a:r>
            <a:r>
              <a:rPr lang="es-CL" sz="1100" b="1" dirty="0">
                <a:ea typeface="Calibri"/>
                <a:cs typeface="Times New Roman"/>
              </a:rPr>
              <a:t>, 2 R&amp;D centers</a:t>
            </a:r>
          </a:p>
          <a:p>
            <a:pPr>
              <a:lnSpc>
                <a:spcPct val="120000"/>
              </a:lnSpc>
            </a:pPr>
            <a:r>
              <a:rPr lang="es-CL" sz="1100" b="1" dirty="0">
                <a:ea typeface="Calibri"/>
                <a:cs typeface="Times New Roman"/>
              </a:rPr>
              <a:t>Max Budget per Project: M USD 200 </a:t>
            </a:r>
          </a:p>
          <a:p>
            <a:pPr>
              <a:lnSpc>
                <a:spcPct val="120000"/>
              </a:lnSpc>
            </a:pPr>
            <a:r>
              <a:rPr lang="es-CL" sz="1100" b="1" dirty="0">
                <a:ea typeface="Calibri"/>
                <a:cs typeface="Times New Roman"/>
              </a:rPr>
              <a:t>Project </a:t>
            </a:r>
            <a:r>
              <a:rPr lang="es-CL" sz="1100" b="1" dirty="0" err="1">
                <a:ea typeface="Calibri"/>
                <a:cs typeface="Times New Roman"/>
              </a:rPr>
              <a:t>Duration</a:t>
            </a:r>
            <a:r>
              <a:rPr lang="es-CL" sz="1100" b="1" dirty="0">
                <a:ea typeface="Calibri"/>
                <a:cs typeface="Times New Roman"/>
              </a:rPr>
              <a:t>: 18 </a:t>
            </a:r>
            <a:r>
              <a:rPr lang="es-CL" sz="1100" b="1" dirty="0" err="1">
                <a:ea typeface="Calibri"/>
                <a:cs typeface="Times New Roman"/>
              </a:rPr>
              <a:t>months</a:t>
            </a:r>
            <a:endParaRPr lang="es-CL" sz="1100" b="1" dirty="0">
              <a:ea typeface="Calibri"/>
              <a:cs typeface="Times New Roman"/>
            </a:endParaRPr>
          </a:p>
          <a:p>
            <a:pPr algn="ctr" fontAlgn="base">
              <a:lnSpc>
                <a:spcPct val="0"/>
              </a:lnSpc>
            </a:pPr>
            <a:r>
              <a:rPr lang="es-CL" sz="1200" dirty="0">
                <a:solidFill>
                  <a:srgbClr val="000000"/>
                </a:solidFill>
                <a:ea typeface="Times New Roman"/>
                <a:cs typeface="Times New Roman"/>
              </a:rPr>
              <a:t> </a:t>
            </a:r>
            <a:endParaRPr lang="es-CL" sz="1200" dirty="0">
              <a:latin typeface="Times New Roman"/>
              <a:ea typeface="Times New Roman"/>
            </a:endParaRPr>
          </a:p>
        </p:txBody>
      </p:sp>
      <p:sp>
        <p:nvSpPr>
          <p:cNvPr id="52" name="Redondear rectángulo de esquina del mismo lado 4"/>
          <p:cNvSpPr/>
          <p:nvPr/>
        </p:nvSpPr>
        <p:spPr>
          <a:xfrm>
            <a:off x="77863" y="2323136"/>
            <a:ext cx="2978099" cy="2292377"/>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53340" tIns="88900" rIns="80010" bIns="88900" numCol="1" spcCol="1270" anchor="t" anchorCtr="0">
            <a:noAutofit/>
          </a:bodyPr>
          <a:lstStyle/>
          <a:p>
            <a:pPr indent="228594">
              <a:spcAft>
                <a:spcPts val="290"/>
              </a:spcAft>
            </a:pPr>
            <a:r>
              <a:rPr lang="es-CL" sz="1400" b="1" dirty="0">
                <a:solidFill>
                  <a:srgbClr val="000000"/>
                </a:solidFill>
                <a:ea typeface="Times New Roman"/>
                <a:cs typeface="Times New Roman"/>
              </a:rPr>
              <a:t>TTO </a:t>
            </a:r>
            <a:r>
              <a:rPr lang="es-CL" sz="1400" b="1" dirty="0" err="1">
                <a:solidFill>
                  <a:srgbClr val="000000"/>
                </a:solidFill>
                <a:ea typeface="Times New Roman"/>
                <a:cs typeface="Times New Roman"/>
              </a:rPr>
              <a:t>Strenghtening</a:t>
            </a:r>
            <a:r>
              <a:rPr lang="es-CL" sz="1400" b="1" dirty="0">
                <a:solidFill>
                  <a:srgbClr val="000000"/>
                </a:solidFill>
                <a:ea typeface="Times New Roman"/>
                <a:cs typeface="Times New Roman"/>
              </a:rPr>
              <a:t>:</a:t>
            </a:r>
            <a:endParaRPr lang="es-CL" sz="1400" dirty="0">
              <a:latin typeface="Times New Roman"/>
              <a:ea typeface="Times New Roman"/>
            </a:endParaRPr>
          </a:p>
          <a:p>
            <a:pPr marL="342892" indent="-342892">
              <a:lnSpc>
                <a:spcPct val="120000"/>
              </a:lnSpc>
              <a:buFont typeface="Symbol"/>
              <a:buChar char=""/>
            </a:pPr>
            <a:r>
              <a:rPr lang="es-CL" sz="1100" b="1" dirty="0" err="1">
                <a:ea typeface="Calibri"/>
                <a:cs typeface="Times New Roman"/>
              </a:rPr>
              <a:t>Scouting</a:t>
            </a:r>
            <a:r>
              <a:rPr lang="es-CL" sz="1100" b="1" dirty="0">
                <a:ea typeface="Calibri"/>
                <a:cs typeface="Times New Roman"/>
              </a:rPr>
              <a:t> of R&amp;D </a:t>
            </a:r>
            <a:r>
              <a:rPr lang="es-CL" sz="1100" b="1" dirty="0" err="1">
                <a:ea typeface="Calibri"/>
                <a:cs typeface="Times New Roman"/>
              </a:rPr>
              <a:t>results</a:t>
            </a:r>
            <a:endParaRPr lang="es-CL" sz="1100" b="1" dirty="0">
              <a:ea typeface="Calibri"/>
              <a:cs typeface="Times New Roman"/>
            </a:endParaRPr>
          </a:p>
          <a:p>
            <a:pPr marL="342892" indent="-342892">
              <a:lnSpc>
                <a:spcPct val="120000"/>
              </a:lnSpc>
              <a:buFont typeface="Symbol"/>
              <a:buChar char=""/>
            </a:pPr>
            <a:r>
              <a:rPr lang="es-CL" sz="1100" b="1" dirty="0">
                <a:ea typeface="Calibri"/>
                <a:cs typeface="Times New Roman"/>
              </a:rPr>
              <a:t>Management of IP </a:t>
            </a:r>
          </a:p>
          <a:p>
            <a:pPr marL="342892" indent="-342892">
              <a:lnSpc>
                <a:spcPct val="120000"/>
              </a:lnSpc>
              <a:buFont typeface="Symbol"/>
              <a:buChar char=""/>
            </a:pPr>
            <a:r>
              <a:rPr lang="es-CL" sz="1100" b="1" dirty="0" err="1">
                <a:ea typeface="Calibri"/>
                <a:cs typeface="Times New Roman"/>
              </a:rPr>
              <a:t>Relation</a:t>
            </a:r>
            <a:r>
              <a:rPr lang="es-CL" sz="1100" b="1" dirty="0">
                <a:ea typeface="Calibri"/>
                <a:cs typeface="Times New Roman"/>
              </a:rPr>
              <a:t> </a:t>
            </a:r>
            <a:r>
              <a:rPr lang="es-CL" sz="1100" b="1" dirty="0" err="1">
                <a:ea typeface="Calibri"/>
                <a:cs typeface="Times New Roman"/>
              </a:rPr>
              <a:t>between</a:t>
            </a:r>
            <a:r>
              <a:rPr lang="es-CL" sz="1100" b="1" dirty="0">
                <a:ea typeface="Calibri"/>
                <a:cs typeface="Times New Roman"/>
              </a:rPr>
              <a:t> academia and </a:t>
            </a:r>
            <a:r>
              <a:rPr lang="es-CL" sz="1100" b="1" dirty="0" err="1">
                <a:ea typeface="Calibri"/>
                <a:cs typeface="Times New Roman"/>
              </a:rPr>
              <a:t>industry</a:t>
            </a:r>
            <a:endParaRPr lang="es-CL" sz="1100" b="1" dirty="0">
              <a:ea typeface="Calibri"/>
              <a:cs typeface="Times New Roman"/>
            </a:endParaRPr>
          </a:p>
          <a:p>
            <a:pPr marL="342892" indent="-342892">
              <a:lnSpc>
                <a:spcPct val="120000"/>
              </a:lnSpc>
              <a:buFont typeface="Symbol"/>
              <a:buChar char=""/>
            </a:pPr>
            <a:r>
              <a:rPr lang="es-CL" sz="1100" b="1" dirty="0" err="1">
                <a:ea typeface="Calibri"/>
                <a:cs typeface="Times New Roman"/>
              </a:rPr>
              <a:t>Promotion</a:t>
            </a:r>
            <a:r>
              <a:rPr lang="es-CL" sz="1100" b="1" dirty="0">
                <a:ea typeface="Calibri"/>
                <a:cs typeface="Times New Roman"/>
              </a:rPr>
              <a:t> of </a:t>
            </a:r>
            <a:r>
              <a:rPr lang="es-CL" sz="1100" b="1" dirty="0" err="1">
                <a:ea typeface="Calibri"/>
                <a:cs typeface="Times New Roman"/>
              </a:rPr>
              <a:t>innovation</a:t>
            </a:r>
            <a:r>
              <a:rPr lang="es-CL" sz="1100" b="1" dirty="0">
                <a:ea typeface="Calibri"/>
                <a:cs typeface="Times New Roman"/>
              </a:rPr>
              <a:t> </a:t>
            </a:r>
            <a:r>
              <a:rPr lang="es-CL" sz="1100" b="1" dirty="0" err="1">
                <a:ea typeface="Calibri"/>
                <a:cs typeface="Times New Roman"/>
              </a:rPr>
              <a:t>within</a:t>
            </a:r>
            <a:r>
              <a:rPr lang="es-CL" sz="1100" b="1" dirty="0">
                <a:ea typeface="Calibri"/>
                <a:cs typeface="Times New Roman"/>
              </a:rPr>
              <a:t> academia</a:t>
            </a:r>
            <a:endParaRPr lang="es-CL" sz="1100" dirty="0">
              <a:ea typeface="Calibri"/>
              <a:cs typeface="Times New Roman"/>
            </a:endParaRPr>
          </a:p>
          <a:p>
            <a:pPr marL="342892" indent="-342892">
              <a:lnSpc>
                <a:spcPct val="120000"/>
              </a:lnSpc>
              <a:buFont typeface="Symbol"/>
              <a:buChar char=""/>
            </a:pPr>
            <a:r>
              <a:rPr lang="es-CL" sz="1100" b="1" dirty="0" err="1">
                <a:ea typeface="Calibri"/>
                <a:cs typeface="Times New Roman"/>
              </a:rPr>
              <a:t>Sophistication</a:t>
            </a:r>
            <a:r>
              <a:rPr lang="es-CL" sz="1100" b="1" dirty="0">
                <a:ea typeface="Calibri"/>
                <a:cs typeface="Times New Roman"/>
              </a:rPr>
              <a:t> in </a:t>
            </a:r>
            <a:r>
              <a:rPr lang="es-CL" sz="1100" b="1" dirty="0" err="1">
                <a:ea typeface="Calibri"/>
                <a:cs typeface="Times New Roman"/>
              </a:rPr>
              <a:t>the</a:t>
            </a:r>
            <a:r>
              <a:rPr lang="es-CL" sz="1100" b="1" dirty="0">
                <a:ea typeface="Calibri"/>
                <a:cs typeface="Times New Roman"/>
              </a:rPr>
              <a:t> </a:t>
            </a:r>
            <a:r>
              <a:rPr lang="es-CL" sz="1100" b="1" dirty="0" err="1">
                <a:ea typeface="Calibri"/>
                <a:cs typeface="Times New Roman"/>
              </a:rPr>
              <a:t>management</a:t>
            </a:r>
            <a:r>
              <a:rPr lang="es-CL" sz="1100" b="1" dirty="0">
                <a:ea typeface="Calibri"/>
                <a:cs typeface="Times New Roman"/>
              </a:rPr>
              <a:t> of Technology portfolios</a:t>
            </a:r>
          </a:p>
          <a:p>
            <a:pPr>
              <a:lnSpc>
                <a:spcPct val="120000"/>
              </a:lnSpc>
            </a:pPr>
            <a:endParaRPr lang="es-CL" sz="500" b="1" dirty="0">
              <a:ea typeface="Calibri"/>
              <a:cs typeface="Times New Roman"/>
            </a:endParaRPr>
          </a:p>
          <a:p>
            <a:pPr>
              <a:lnSpc>
                <a:spcPct val="120000"/>
              </a:lnSpc>
            </a:pPr>
            <a:r>
              <a:rPr lang="es-CL" sz="1100" b="1" dirty="0">
                <a:ea typeface="Calibri"/>
                <a:cs typeface="Times New Roman"/>
              </a:rPr>
              <a:t>20 </a:t>
            </a:r>
            <a:r>
              <a:rPr lang="es-CL" sz="1100" b="1" dirty="0" err="1">
                <a:ea typeface="Calibri"/>
                <a:cs typeface="Times New Roman"/>
              </a:rPr>
              <a:t>projects</a:t>
            </a:r>
            <a:r>
              <a:rPr lang="es-CL" sz="1100" b="1" dirty="0">
                <a:ea typeface="Calibri"/>
                <a:cs typeface="Times New Roman"/>
              </a:rPr>
              <a:t>: 19 </a:t>
            </a:r>
            <a:r>
              <a:rPr lang="es-CL" sz="1100" b="1" dirty="0" err="1">
                <a:ea typeface="Calibri"/>
                <a:cs typeface="Times New Roman"/>
              </a:rPr>
              <a:t>Universities</a:t>
            </a:r>
            <a:r>
              <a:rPr lang="es-CL" sz="1100" b="1" dirty="0">
                <a:ea typeface="Calibri"/>
                <a:cs typeface="Times New Roman"/>
              </a:rPr>
              <a:t>, 1 R&amp;D center</a:t>
            </a:r>
          </a:p>
          <a:p>
            <a:pPr>
              <a:lnSpc>
                <a:spcPct val="120000"/>
              </a:lnSpc>
            </a:pPr>
            <a:r>
              <a:rPr lang="es-CL" sz="1100" b="1" dirty="0">
                <a:ea typeface="Calibri"/>
                <a:cs typeface="Times New Roman"/>
              </a:rPr>
              <a:t>Max Budget per Project: M USD 270.</a:t>
            </a:r>
          </a:p>
          <a:p>
            <a:pPr>
              <a:lnSpc>
                <a:spcPct val="120000"/>
              </a:lnSpc>
            </a:pPr>
            <a:r>
              <a:rPr lang="es-CL" sz="1100" b="1" dirty="0">
                <a:ea typeface="Calibri"/>
                <a:cs typeface="Times New Roman"/>
              </a:rPr>
              <a:t>Project </a:t>
            </a:r>
            <a:r>
              <a:rPr lang="es-CL" sz="1100" b="1" dirty="0" err="1">
                <a:ea typeface="Calibri"/>
                <a:cs typeface="Times New Roman"/>
              </a:rPr>
              <a:t>Duration</a:t>
            </a:r>
            <a:r>
              <a:rPr lang="es-CL" sz="1100" b="1" dirty="0">
                <a:ea typeface="Calibri"/>
                <a:cs typeface="Times New Roman"/>
              </a:rPr>
              <a:t>: 24 </a:t>
            </a:r>
            <a:r>
              <a:rPr lang="es-CL" sz="1100" b="1" dirty="0" err="1">
                <a:ea typeface="Calibri"/>
                <a:cs typeface="Times New Roman"/>
              </a:rPr>
              <a:t>months</a:t>
            </a:r>
            <a:endParaRPr lang="es-CL" sz="1100" b="1" dirty="0">
              <a:ea typeface="Calibri"/>
              <a:cs typeface="Times New Roman"/>
            </a:endParaRPr>
          </a:p>
          <a:p>
            <a:pPr>
              <a:lnSpc>
                <a:spcPct val="120000"/>
              </a:lnSpc>
            </a:pPr>
            <a:endParaRPr lang="es-CL" sz="1100" dirty="0">
              <a:ea typeface="Calibri"/>
              <a:cs typeface="Times New Roman"/>
            </a:endParaRPr>
          </a:p>
          <a:p>
            <a:pPr marL="342892" indent="-342892">
              <a:lnSpc>
                <a:spcPct val="120000"/>
              </a:lnSpc>
              <a:buFont typeface="Symbol"/>
              <a:buChar char=""/>
            </a:pPr>
            <a:endParaRPr lang="es-CL" sz="1100" dirty="0">
              <a:ea typeface="Calibri"/>
              <a:cs typeface="Times New Roman"/>
            </a:endParaRPr>
          </a:p>
          <a:p>
            <a:pPr algn="ctr" fontAlgn="base">
              <a:lnSpc>
                <a:spcPct val="0"/>
              </a:lnSpc>
            </a:pPr>
            <a:r>
              <a:rPr lang="es-CL" sz="1200" dirty="0">
                <a:latin typeface="Times New Roman"/>
                <a:ea typeface="Times New Roman"/>
              </a:rPr>
              <a:t> </a:t>
            </a:r>
          </a:p>
        </p:txBody>
      </p:sp>
      <p:sp>
        <p:nvSpPr>
          <p:cNvPr id="53" name="Redondear rectángulo de esquina del mismo lado 4"/>
          <p:cNvSpPr/>
          <p:nvPr/>
        </p:nvSpPr>
        <p:spPr>
          <a:xfrm>
            <a:off x="6740089" y="941498"/>
            <a:ext cx="2273905" cy="3674015"/>
          </a:xfrm>
          <a:prstGeom prst="rect">
            <a:avLst/>
          </a:prstGeom>
          <a:solidFill>
            <a:srgbClr val="F9DFDB"/>
          </a:solidFill>
          <a:ln>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53340" tIns="88900" rIns="80010" bIns="88900" numCol="1" spcCol="1270" anchor="t" anchorCtr="0">
            <a:noAutofit/>
          </a:bodyPr>
          <a:lstStyle/>
          <a:p>
            <a:pPr marL="180971">
              <a:spcAft>
                <a:spcPts val="290"/>
              </a:spcAft>
            </a:pPr>
            <a:r>
              <a:rPr lang="es-CL" sz="1400" b="1" dirty="0">
                <a:solidFill>
                  <a:srgbClr val="000000"/>
                </a:solidFill>
                <a:ea typeface="Times New Roman"/>
                <a:cs typeface="Times New Roman"/>
              </a:rPr>
              <a:t>Technology Transfer HUB:</a:t>
            </a:r>
            <a:endParaRPr lang="es-CL" sz="1400" dirty="0">
              <a:latin typeface="Times New Roman"/>
              <a:ea typeface="Times New Roman"/>
            </a:endParaRPr>
          </a:p>
          <a:p>
            <a:pPr marL="342892" indent="-342892">
              <a:lnSpc>
                <a:spcPct val="120000"/>
              </a:lnSpc>
              <a:buFont typeface="Symbol"/>
              <a:buChar char=""/>
            </a:pPr>
            <a:r>
              <a:rPr lang="en-US" sz="1100" b="1" dirty="0">
                <a:ea typeface="Calibri"/>
                <a:cs typeface="Times New Roman"/>
              </a:rPr>
              <a:t>A collaborative model for Technology transfer between Universities and R&amp;D Centers to commercialize the </a:t>
            </a:r>
            <a:r>
              <a:rPr lang="en-US" sz="1100" b="1" dirty="0" err="1">
                <a:ea typeface="Calibri"/>
                <a:cs typeface="Times New Roman"/>
              </a:rPr>
              <a:t>chilean</a:t>
            </a:r>
            <a:r>
              <a:rPr lang="en-US" sz="1100" b="1" dirty="0">
                <a:ea typeface="Calibri"/>
                <a:cs typeface="Times New Roman"/>
              </a:rPr>
              <a:t> technologies with the highest value, globally.</a:t>
            </a:r>
          </a:p>
          <a:p>
            <a:pPr marL="342892" indent="-342892">
              <a:lnSpc>
                <a:spcPct val="120000"/>
              </a:lnSpc>
              <a:buFont typeface="Symbol"/>
              <a:buChar char=""/>
            </a:pPr>
            <a:r>
              <a:rPr lang="es-CL" sz="1100" b="1" dirty="0">
                <a:ea typeface="Calibri"/>
                <a:cs typeface="Times New Roman"/>
              </a:rPr>
              <a:t>A flexible </a:t>
            </a:r>
            <a:r>
              <a:rPr lang="es-CL" sz="1100" b="1" dirty="0" err="1">
                <a:ea typeface="Calibri"/>
                <a:cs typeface="Times New Roman"/>
              </a:rPr>
              <a:t>scheme</a:t>
            </a:r>
            <a:r>
              <a:rPr lang="es-CL" sz="1100" b="1" dirty="0">
                <a:ea typeface="Calibri"/>
                <a:cs typeface="Times New Roman"/>
              </a:rPr>
              <a:t> </a:t>
            </a:r>
            <a:r>
              <a:rPr lang="es-CL" sz="1100" b="1" dirty="0" err="1">
                <a:ea typeface="Calibri"/>
                <a:cs typeface="Times New Roman"/>
              </a:rPr>
              <a:t>with</a:t>
            </a:r>
            <a:r>
              <a:rPr lang="es-CL" sz="1100" b="1" dirty="0">
                <a:ea typeface="Calibri"/>
                <a:cs typeface="Times New Roman"/>
              </a:rPr>
              <a:t> </a:t>
            </a:r>
            <a:r>
              <a:rPr lang="en-US" sz="1100" b="1" dirty="0">
                <a:ea typeface="Calibri"/>
                <a:cs typeface="Times New Roman"/>
              </a:rPr>
              <a:t>specialization in priority sectors of R&amp;D.</a:t>
            </a:r>
            <a:endParaRPr lang="es-CL" sz="1100" dirty="0">
              <a:ea typeface="Calibri"/>
              <a:cs typeface="Times New Roman"/>
            </a:endParaRPr>
          </a:p>
          <a:p>
            <a:pPr marL="342892" indent="-342892">
              <a:lnSpc>
                <a:spcPct val="120000"/>
              </a:lnSpc>
              <a:buFont typeface="Symbol"/>
              <a:buChar char=""/>
            </a:pPr>
            <a:r>
              <a:rPr lang="en-US" sz="1100" b="1" dirty="0">
                <a:ea typeface="Calibri"/>
                <a:cs typeface="Times New Roman"/>
              </a:rPr>
              <a:t>Delivery of required services to level TTOs and other institutions within the system.</a:t>
            </a:r>
          </a:p>
          <a:p>
            <a:pPr marL="342892" indent="-342892">
              <a:lnSpc>
                <a:spcPct val="120000"/>
              </a:lnSpc>
              <a:buFont typeface="Symbol"/>
              <a:buChar char=""/>
            </a:pPr>
            <a:r>
              <a:rPr lang="en-US" sz="1100" b="1" dirty="0">
                <a:ea typeface="Calibri"/>
                <a:cs typeface="Times New Roman"/>
              </a:rPr>
              <a:t>Delivery of programs to expose </a:t>
            </a:r>
            <a:r>
              <a:rPr lang="en-US" sz="1100" b="1" dirty="0" err="1">
                <a:ea typeface="Calibri"/>
                <a:cs typeface="Times New Roman"/>
              </a:rPr>
              <a:t>chilean</a:t>
            </a:r>
            <a:r>
              <a:rPr lang="en-US" sz="1100" b="1" dirty="0">
                <a:ea typeface="Calibri"/>
                <a:cs typeface="Times New Roman"/>
              </a:rPr>
              <a:t> Technology-based spin-offs, globally (Go to Market).</a:t>
            </a:r>
            <a:r>
              <a:rPr lang="es-CL" sz="1200" dirty="0">
                <a:latin typeface="Times New Roman"/>
                <a:ea typeface="Times New Roman"/>
              </a:rPr>
              <a:t> </a:t>
            </a:r>
          </a:p>
          <a:p>
            <a:pPr algn="ctr" fontAlgn="base">
              <a:lnSpc>
                <a:spcPct val="0"/>
              </a:lnSpc>
            </a:pPr>
            <a:r>
              <a:rPr lang="es-CL" sz="1200" dirty="0">
                <a:latin typeface="Times New Roman"/>
                <a:ea typeface="Times New Roman"/>
              </a:rPr>
              <a:t> </a:t>
            </a:r>
          </a:p>
        </p:txBody>
      </p:sp>
      <p:sp>
        <p:nvSpPr>
          <p:cNvPr id="54" name="CuadroTexto 11"/>
          <p:cNvSpPr txBox="1">
            <a:spLocks noChangeArrowheads="1"/>
          </p:cNvSpPr>
          <p:nvPr/>
        </p:nvSpPr>
        <p:spPr bwMode="auto">
          <a:xfrm>
            <a:off x="2576521" y="246816"/>
            <a:ext cx="4509363" cy="7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s-ES_tradnl" altLang="es-CL" sz="2200" b="1" dirty="0">
                <a:solidFill>
                  <a:schemeClr val="accent1">
                    <a:lumMod val="75000"/>
                  </a:schemeClr>
                </a:solidFill>
              </a:rPr>
              <a:t>Technology Transfer </a:t>
            </a:r>
            <a:r>
              <a:rPr lang="es-ES_tradnl" altLang="es-CL" sz="2200" b="1" dirty="0" err="1">
                <a:solidFill>
                  <a:schemeClr val="accent1">
                    <a:lumMod val="75000"/>
                  </a:schemeClr>
                </a:solidFill>
              </a:rPr>
              <a:t>Strategy</a:t>
            </a:r>
            <a:endParaRPr lang="es-ES_tradnl" altLang="es-CL" sz="2200" b="1" dirty="0">
              <a:solidFill>
                <a:schemeClr val="accent1">
                  <a:lumMod val="75000"/>
                </a:schemeClr>
              </a:solidFill>
            </a:endParaRPr>
          </a:p>
          <a:p>
            <a:pPr algn="ctr"/>
            <a:r>
              <a:rPr lang="es-ES_tradnl" altLang="es-CL" sz="2200" b="1" dirty="0">
                <a:solidFill>
                  <a:schemeClr val="accent1">
                    <a:lumMod val="75000"/>
                  </a:schemeClr>
                </a:solidFill>
              </a:rPr>
              <a:t>2016 - 2020</a:t>
            </a:r>
            <a:endParaRPr lang="es-ES_tradnl" altLang="es-CL" sz="1000" b="1" dirty="0">
              <a:solidFill>
                <a:schemeClr val="accent1">
                  <a:lumMod val="75000"/>
                </a:schemeClr>
              </a:solidFill>
            </a:endParaRPr>
          </a:p>
          <a:p>
            <a:pPr algn="ctr"/>
            <a:r>
              <a:rPr lang="es-ES_tradnl" altLang="es-CL" sz="2000" b="1" dirty="0">
                <a:solidFill>
                  <a:srgbClr val="C00000"/>
                </a:solidFill>
              </a:rPr>
              <a:t>3 </a:t>
            </a:r>
            <a:r>
              <a:rPr lang="es-ES_tradnl" altLang="es-CL" sz="2000" b="1" dirty="0" err="1">
                <a:solidFill>
                  <a:srgbClr val="C00000"/>
                </a:solidFill>
              </a:rPr>
              <a:t>interventions</a:t>
            </a:r>
            <a:endParaRPr lang="es-ES" altLang="es-CL" sz="2000" b="1" dirty="0">
              <a:solidFill>
                <a:srgbClr val="C00000"/>
              </a:solidFill>
            </a:endParaRPr>
          </a:p>
        </p:txBody>
      </p:sp>
      <p:cxnSp>
        <p:nvCxnSpPr>
          <p:cNvPr id="55" name="5 Conector recto de flecha"/>
          <p:cNvCxnSpPr/>
          <p:nvPr/>
        </p:nvCxnSpPr>
        <p:spPr>
          <a:xfrm flipV="1">
            <a:off x="5112840" y="1506747"/>
            <a:ext cx="1547392" cy="1289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6" name="60 Conector recto de flecha"/>
          <p:cNvCxnSpPr/>
          <p:nvPr/>
        </p:nvCxnSpPr>
        <p:spPr>
          <a:xfrm flipH="1" flipV="1">
            <a:off x="3117912" y="1336693"/>
            <a:ext cx="556436" cy="6253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61 Conector recto de flecha"/>
          <p:cNvCxnSpPr/>
          <p:nvPr/>
        </p:nvCxnSpPr>
        <p:spPr>
          <a:xfrm flipH="1">
            <a:off x="3123936" y="3205334"/>
            <a:ext cx="847642" cy="29113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0" name="Picture 4" descr="Resultado de imagen para corfo"/>
          <p:cNvPicPr>
            <a:picLocks noChangeAspect="1" noChangeArrowheads="1"/>
          </p:cNvPicPr>
          <p:nvPr/>
        </p:nvPicPr>
        <p:blipFill rotWithShape="1">
          <a:blip r:embed="rId19">
            <a:extLst>
              <a:ext uri="{28A0092B-C50C-407E-A947-70E740481C1C}">
                <a14:useLocalDpi xmlns:a14="http://schemas.microsoft.com/office/drawing/2010/main" val="0"/>
              </a:ext>
            </a:extLst>
          </a:blip>
          <a:srcRect l="20870" t="11151" r="19500" b="22182"/>
          <a:stretch/>
        </p:blipFill>
        <p:spPr bwMode="auto">
          <a:xfrm>
            <a:off x="8077890" y="32571"/>
            <a:ext cx="936104" cy="6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7" y="622050"/>
            <a:ext cx="2965006" cy="227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o 2"/>
          <p:cNvGrpSpPr/>
          <p:nvPr/>
        </p:nvGrpSpPr>
        <p:grpSpPr>
          <a:xfrm>
            <a:off x="3557032" y="976188"/>
            <a:ext cx="2422293" cy="1429315"/>
            <a:chOff x="4867205" y="767832"/>
            <a:chExt cx="3276403" cy="1484266"/>
          </a:xfrm>
        </p:grpSpPr>
        <p:pic>
          <p:nvPicPr>
            <p:cNvPr id="14" name="Imagen 8"/>
            <p:cNvPicPr>
              <a:picLocks noChangeAspect="1"/>
            </p:cNvPicPr>
            <p:nvPr/>
          </p:nvPicPr>
          <p:blipFill>
            <a:blip r:embed="rId3"/>
            <a:stretch>
              <a:fillRect/>
            </a:stretch>
          </p:blipFill>
          <p:spPr>
            <a:xfrm>
              <a:off x="6175845" y="1538096"/>
              <a:ext cx="625811" cy="714002"/>
            </a:xfrm>
            <a:prstGeom prst="rect">
              <a:avLst/>
            </a:prstGeom>
          </p:spPr>
        </p:pic>
        <p:grpSp>
          <p:nvGrpSpPr>
            <p:cNvPr id="5" name="Grupo 4"/>
            <p:cNvGrpSpPr/>
            <p:nvPr/>
          </p:nvGrpSpPr>
          <p:grpSpPr>
            <a:xfrm>
              <a:off x="4867205" y="767832"/>
              <a:ext cx="3276403" cy="1436252"/>
              <a:chOff x="3694548" y="4725093"/>
              <a:chExt cx="4142348" cy="1730272"/>
            </a:xfrm>
          </p:grpSpPr>
          <p:pic>
            <p:nvPicPr>
              <p:cNvPr id="7" name="Imagen 10"/>
              <p:cNvPicPr>
                <a:picLocks noChangeAspect="1"/>
              </p:cNvPicPr>
              <p:nvPr/>
            </p:nvPicPr>
            <p:blipFill>
              <a:blip r:embed="rId4"/>
              <a:stretch>
                <a:fillRect/>
              </a:stretch>
            </p:blipFill>
            <p:spPr>
              <a:xfrm>
                <a:off x="5130624" y="4954128"/>
                <a:ext cx="878091" cy="807891"/>
              </a:xfrm>
              <a:prstGeom prst="rect">
                <a:avLst/>
              </a:prstGeom>
            </p:spPr>
          </p:pic>
          <p:pic>
            <p:nvPicPr>
              <p:cNvPr id="10" name="Imagen 4"/>
              <p:cNvPicPr>
                <a:picLocks noChangeAspect="1"/>
              </p:cNvPicPr>
              <p:nvPr/>
            </p:nvPicPr>
            <p:blipFill>
              <a:blip r:embed="rId5"/>
              <a:stretch>
                <a:fillRect/>
              </a:stretch>
            </p:blipFill>
            <p:spPr>
              <a:xfrm>
                <a:off x="3721957" y="4737497"/>
                <a:ext cx="807910" cy="819612"/>
              </a:xfrm>
              <a:prstGeom prst="rect">
                <a:avLst/>
              </a:prstGeom>
            </p:spPr>
          </p:pic>
          <p:pic>
            <p:nvPicPr>
              <p:cNvPr id="11" name="Imagen 1"/>
              <p:cNvPicPr>
                <a:picLocks noChangeAspect="1"/>
              </p:cNvPicPr>
              <p:nvPr/>
            </p:nvPicPr>
            <p:blipFill>
              <a:blip r:embed="rId6"/>
              <a:stretch>
                <a:fillRect/>
              </a:stretch>
            </p:blipFill>
            <p:spPr>
              <a:xfrm>
                <a:off x="6797930" y="4844821"/>
                <a:ext cx="1038966" cy="712288"/>
              </a:xfrm>
              <a:prstGeom prst="rect">
                <a:avLst/>
              </a:prstGeom>
            </p:spPr>
          </p:pic>
          <p:pic>
            <p:nvPicPr>
              <p:cNvPr id="12" name="Imagen 2"/>
              <p:cNvPicPr>
                <a:picLocks noChangeAspect="1"/>
              </p:cNvPicPr>
              <p:nvPr/>
            </p:nvPicPr>
            <p:blipFill>
              <a:blip r:embed="rId7"/>
              <a:stretch>
                <a:fillRect/>
              </a:stretch>
            </p:blipFill>
            <p:spPr>
              <a:xfrm>
                <a:off x="5803447" y="4907435"/>
                <a:ext cx="1011584" cy="344990"/>
              </a:xfrm>
              <a:prstGeom prst="rect">
                <a:avLst/>
              </a:prstGeom>
            </p:spPr>
          </p:pic>
          <p:pic>
            <p:nvPicPr>
              <p:cNvPr id="13" name="Imagen 5"/>
              <p:cNvPicPr>
                <a:picLocks noChangeAspect="1"/>
              </p:cNvPicPr>
              <p:nvPr/>
            </p:nvPicPr>
            <p:blipFill>
              <a:blip r:embed="rId8"/>
              <a:stretch>
                <a:fillRect/>
              </a:stretch>
            </p:blipFill>
            <p:spPr>
              <a:xfrm>
                <a:off x="7009799" y="5718843"/>
                <a:ext cx="581208" cy="736522"/>
              </a:xfrm>
              <a:prstGeom prst="rect">
                <a:avLst/>
              </a:prstGeom>
            </p:spPr>
          </p:pic>
          <p:pic>
            <p:nvPicPr>
              <p:cNvPr id="16" name="Imagen 7"/>
              <p:cNvPicPr>
                <a:picLocks noChangeAspect="1"/>
              </p:cNvPicPr>
              <p:nvPr/>
            </p:nvPicPr>
            <p:blipFill>
              <a:blip r:embed="rId9"/>
              <a:stretch>
                <a:fillRect/>
              </a:stretch>
            </p:blipFill>
            <p:spPr>
              <a:xfrm>
                <a:off x="4464920" y="5705612"/>
                <a:ext cx="807909" cy="605347"/>
              </a:xfrm>
              <a:prstGeom prst="rect">
                <a:avLst/>
              </a:prstGeom>
            </p:spPr>
          </p:pic>
          <p:pic>
            <p:nvPicPr>
              <p:cNvPr id="17" name="Imagen 9"/>
              <p:cNvPicPr>
                <a:picLocks noChangeAspect="1"/>
              </p:cNvPicPr>
              <p:nvPr/>
            </p:nvPicPr>
            <p:blipFill>
              <a:blip r:embed="rId10"/>
              <a:stretch>
                <a:fillRect/>
              </a:stretch>
            </p:blipFill>
            <p:spPr>
              <a:xfrm>
                <a:off x="6119659" y="5548314"/>
                <a:ext cx="799063" cy="665123"/>
              </a:xfrm>
              <a:prstGeom prst="rect">
                <a:avLst/>
              </a:prstGeom>
            </p:spPr>
          </p:pic>
          <p:pic>
            <p:nvPicPr>
              <p:cNvPr id="8" name="Imagen 11"/>
              <p:cNvPicPr>
                <a:picLocks noChangeAspect="1"/>
              </p:cNvPicPr>
              <p:nvPr/>
            </p:nvPicPr>
            <p:blipFill>
              <a:blip r:embed="rId11"/>
              <a:stretch>
                <a:fillRect/>
              </a:stretch>
            </p:blipFill>
            <p:spPr>
              <a:xfrm>
                <a:off x="4305643" y="4725093"/>
                <a:ext cx="1097275" cy="676029"/>
              </a:xfrm>
              <a:prstGeom prst="rect">
                <a:avLst/>
              </a:prstGeom>
            </p:spPr>
          </p:pic>
          <p:pic>
            <p:nvPicPr>
              <p:cNvPr id="15" name="Imagen 6"/>
              <p:cNvPicPr>
                <a:picLocks noChangeAspect="1"/>
              </p:cNvPicPr>
              <p:nvPr/>
            </p:nvPicPr>
            <p:blipFill>
              <a:blip r:embed="rId12"/>
              <a:stretch>
                <a:fillRect/>
              </a:stretch>
            </p:blipFill>
            <p:spPr>
              <a:xfrm>
                <a:off x="3694548" y="5731948"/>
                <a:ext cx="786230" cy="419888"/>
              </a:xfrm>
              <a:prstGeom prst="rect">
                <a:avLst/>
              </a:prstGeom>
            </p:spPr>
          </p:pic>
        </p:grpSp>
      </p:grpSp>
      <p:grpSp>
        <p:nvGrpSpPr>
          <p:cNvPr id="4" name="Grupo 3"/>
          <p:cNvGrpSpPr/>
          <p:nvPr/>
        </p:nvGrpSpPr>
        <p:grpSpPr>
          <a:xfrm>
            <a:off x="6400154" y="405022"/>
            <a:ext cx="2420318" cy="2145473"/>
            <a:chOff x="1793495" y="-287133"/>
            <a:chExt cx="5265755" cy="5083471"/>
          </a:xfrm>
        </p:grpSpPr>
        <p:sp>
          <p:nvSpPr>
            <p:cNvPr id="19" name="object 2"/>
            <p:cNvSpPr/>
            <p:nvPr/>
          </p:nvSpPr>
          <p:spPr>
            <a:xfrm>
              <a:off x="1793495" y="-287133"/>
              <a:ext cx="4186424" cy="4791809"/>
            </a:xfrm>
            <a:prstGeom prst="rect">
              <a:avLst/>
            </a:prstGeom>
            <a:blipFill>
              <a:blip r:embed="rId13" cstate="print"/>
              <a:stretch>
                <a:fillRect/>
              </a:stretch>
            </a:blipFill>
          </p:spPr>
          <p:txBody>
            <a:bodyPr wrap="square" lIns="0" tIns="0" rIns="0" bIns="0" rtlCol="0"/>
            <a:lstStyle/>
            <a:p>
              <a:pPr defTabSz="685800" fontAlgn="auto">
                <a:spcBef>
                  <a:spcPts val="0"/>
                </a:spcBef>
                <a:spcAft>
                  <a:spcPts val="0"/>
                </a:spcAft>
                <a:defRPr/>
              </a:pPr>
              <a:endParaRPr sz="1350" kern="0">
                <a:solidFill>
                  <a:prstClr val="black"/>
                </a:solidFill>
              </a:endParaRPr>
            </a:p>
          </p:txBody>
        </p:sp>
        <p:pic>
          <p:nvPicPr>
            <p:cNvPr id="20" name="Picture 10" descr="http://antiguo.minenergia.cl/minwww/export/system/modules/cl.cne.website/resources/images/fotos_banner/cche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4360" y="1715352"/>
              <a:ext cx="934890" cy="3355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fraunhofer.cl/content/dam/chile/en/images/chile_190x5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39025" y="4150600"/>
              <a:ext cx="1112257" cy="3044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inria.cl/wp-content/uploads/2015/09/Inria-Chil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0096" y="4045478"/>
              <a:ext cx="1008112" cy="4073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pipra.org/bundles/dsarhoyaweb/images/UCDavis/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75696" y="4509371"/>
              <a:ext cx="1551171" cy="2869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www.corpeduff.cl/ADM/ArchivosMultimedia/thumbail/thumbail_281_288_thumbail_281_Camchal-nuev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98395" y="2677797"/>
              <a:ext cx="1200734" cy="2621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http://www.minnovex.cl/wp-content/uploads/2016/01/proveedores-mineria-minnovex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560" y="2749805"/>
              <a:ext cx="1223739" cy="5067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www.analiticpro.cl/mobile/img/logo-analitic-landscap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59910" y="3168254"/>
              <a:ext cx="1145043" cy="3206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29"/>
            <p:cNvSpPr/>
            <p:nvPr/>
          </p:nvSpPr>
          <p:spPr>
            <a:xfrm>
              <a:off x="4534779" y="1513067"/>
              <a:ext cx="792088" cy="864096"/>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fontAlgn="auto">
                <a:spcBef>
                  <a:spcPts val="0"/>
                </a:spcBef>
                <a:spcAft>
                  <a:spcPts val="0"/>
                </a:spcAft>
                <a:defRPr/>
              </a:pPr>
              <a:endParaRPr lang="en-US" sz="1350" kern="0">
                <a:solidFill>
                  <a:prstClr val="white"/>
                </a:solidFill>
                <a:latin typeface="Calibri"/>
                <a:ea typeface="+mn-ea"/>
              </a:endParaRPr>
            </a:p>
          </p:txBody>
        </p:sp>
        <p:pic>
          <p:nvPicPr>
            <p:cNvPr id="31" name="Picture 6" descr="CETaqua Chile-Pres-oct2013-3-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34779" y="1476299"/>
              <a:ext cx="660090" cy="651650"/>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image1.jpeg"/>
          <p:cNvPicPr/>
          <p:nvPr/>
        </p:nvPicPr>
        <p:blipFill>
          <a:blip r:embed="rId22" cstate="print"/>
          <a:stretch>
            <a:fillRect/>
          </a:stretch>
        </p:blipFill>
        <p:spPr>
          <a:xfrm>
            <a:off x="7302708" y="2606625"/>
            <a:ext cx="1021667" cy="344617"/>
          </a:xfrm>
          <a:prstGeom prst="rect">
            <a:avLst/>
          </a:prstGeom>
        </p:spPr>
      </p:pic>
      <p:sp>
        <p:nvSpPr>
          <p:cNvPr id="33" name="Título 1"/>
          <p:cNvSpPr>
            <a:spLocks noGrp="1"/>
          </p:cNvSpPr>
          <p:nvPr>
            <p:ph type="ctrTitle"/>
          </p:nvPr>
        </p:nvSpPr>
        <p:spPr>
          <a:xfrm>
            <a:off x="3660867" y="2359267"/>
            <a:ext cx="2314657" cy="557488"/>
          </a:xfrm>
        </p:spPr>
        <p:txBody>
          <a:bodyPr>
            <a:normAutofit/>
          </a:bodyPr>
          <a:lstStyle/>
          <a:p>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Know-Hub Chile</a:t>
            </a:r>
          </a:p>
        </p:txBody>
      </p:sp>
      <p:sp>
        <p:nvSpPr>
          <p:cNvPr id="2" name="Rectángulo 1"/>
          <p:cNvSpPr/>
          <p:nvPr/>
        </p:nvSpPr>
        <p:spPr>
          <a:xfrm>
            <a:off x="2803157" y="19377"/>
            <a:ext cx="3429785" cy="769441"/>
          </a:xfrm>
          <a:prstGeom prst="rect">
            <a:avLst/>
          </a:prstGeom>
        </p:spPr>
        <p:txBody>
          <a:bodyPr wrap="none">
            <a:spAutoFit/>
          </a:bodyPr>
          <a:lstStyle/>
          <a:p>
            <a:pPr algn="ctr">
              <a:buNone/>
            </a:pPr>
            <a:r>
              <a:rPr lang="es-ES_tradnl" altLang="es-CL" sz="2400" b="1" dirty="0">
                <a:solidFill>
                  <a:schemeClr val="accent1">
                    <a:lumMod val="75000"/>
                  </a:schemeClr>
                </a:solidFill>
              </a:rPr>
              <a:t>Technology Transfer HUB </a:t>
            </a:r>
          </a:p>
          <a:p>
            <a:pPr algn="ctr">
              <a:buNone/>
            </a:pPr>
            <a:r>
              <a:rPr lang="es-ES_tradnl" altLang="es-CL" sz="2000" b="1" dirty="0" err="1">
                <a:solidFill>
                  <a:srgbClr val="C00000"/>
                </a:solidFill>
              </a:rPr>
              <a:t>Awarded</a:t>
            </a:r>
            <a:r>
              <a:rPr lang="es-ES_tradnl" altLang="es-CL" sz="2000" b="1" dirty="0">
                <a:solidFill>
                  <a:srgbClr val="C00000"/>
                </a:solidFill>
              </a:rPr>
              <a:t> </a:t>
            </a:r>
            <a:r>
              <a:rPr lang="es-ES_tradnl" altLang="es-CL" sz="2000" b="1" dirty="0" err="1">
                <a:solidFill>
                  <a:srgbClr val="C00000"/>
                </a:solidFill>
              </a:rPr>
              <a:t>Projects</a:t>
            </a:r>
            <a:endParaRPr lang="es-ES_tradnl" altLang="es-CL" sz="2000" b="1" dirty="0">
              <a:solidFill>
                <a:srgbClr val="C00000"/>
              </a:solidFill>
            </a:endParaRPr>
          </a:p>
        </p:txBody>
      </p:sp>
      <p:sp>
        <p:nvSpPr>
          <p:cNvPr id="6" name="Rectángulo 5"/>
          <p:cNvSpPr/>
          <p:nvPr/>
        </p:nvSpPr>
        <p:spPr>
          <a:xfrm>
            <a:off x="140802" y="3003798"/>
            <a:ext cx="8806900" cy="1877437"/>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75000"/>
                  </a:schemeClr>
                </a:solidFill>
              </a:rPr>
              <a:t>3 projects with specialization of functions in specific socio-economic sectors: agriculture</a:t>
            </a:r>
            <a:r>
              <a:rPr lang="es-CL" dirty="0">
                <a:solidFill>
                  <a:schemeClr val="accent1">
                    <a:lumMod val="75000"/>
                  </a:schemeClr>
                </a:solidFill>
              </a:rPr>
              <a:t>, </a:t>
            </a:r>
            <a:r>
              <a:rPr lang="es-CL" dirty="0" err="1">
                <a:solidFill>
                  <a:schemeClr val="accent1">
                    <a:lumMod val="75000"/>
                  </a:schemeClr>
                </a:solidFill>
              </a:rPr>
              <a:t>aquaculture</a:t>
            </a:r>
            <a:r>
              <a:rPr lang="es-CL" dirty="0">
                <a:solidFill>
                  <a:schemeClr val="accent1">
                    <a:lumMod val="75000"/>
                  </a:schemeClr>
                </a:solidFill>
              </a:rPr>
              <a:t>, </a:t>
            </a:r>
            <a:r>
              <a:rPr lang="es-CL" dirty="0" err="1">
                <a:solidFill>
                  <a:schemeClr val="accent1">
                    <a:lumMod val="75000"/>
                  </a:schemeClr>
                </a:solidFill>
              </a:rPr>
              <a:t>health</a:t>
            </a:r>
            <a:r>
              <a:rPr lang="es-CL" dirty="0">
                <a:solidFill>
                  <a:schemeClr val="accent1">
                    <a:lumMod val="75000"/>
                  </a:schemeClr>
                </a:solidFill>
              </a:rPr>
              <a:t>, industrial </a:t>
            </a:r>
            <a:r>
              <a:rPr lang="es-CL" dirty="0" err="1">
                <a:solidFill>
                  <a:schemeClr val="accent1">
                    <a:lumMod val="75000"/>
                  </a:schemeClr>
                </a:solidFill>
              </a:rPr>
              <a:t>production</a:t>
            </a:r>
            <a:r>
              <a:rPr lang="es-CL" dirty="0">
                <a:solidFill>
                  <a:schemeClr val="accent1">
                    <a:lumMod val="75000"/>
                  </a:schemeClr>
                </a:solidFill>
              </a:rPr>
              <a:t> and Technology, and </a:t>
            </a:r>
            <a:r>
              <a:rPr lang="es-CL" dirty="0" err="1">
                <a:solidFill>
                  <a:schemeClr val="accent1">
                    <a:lumMod val="75000"/>
                  </a:schemeClr>
                </a:solidFill>
              </a:rPr>
              <a:t>energy</a:t>
            </a:r>
            <a:r>
              <a:rPr lang="es-CL" dirty="0">
                <a:solidFill>
                  <a:schemeClr val="accent1">
                    <a:lumMod val="75000"/>
                  </a:schemeClr>
                </a:solidFill>
              </a:rPr>
              <a:t>.</a:t>
            </a:r>
            <a:endParaRPr lang="en-US" dirty="0">
              <a:solidFill>
                <a:schemeClr val="accent1">
                  <a:lumMod val="75000"/>
                </a:schemeClr>
              </a:solidFill>
            </a:endParaRPr>
          </a:p>
          <a:p>
            <a:pPr marL="285750" indent="-285750">
              <a:buFont typeface="Arial" panose="020B0604020202020204" pitchFamily="34" charset="0"/>
              <a:buChar char="•"/>
            </a:pPr>
            <a:endParaRPr lang="en-US" sz="500"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5 years duration, MM USD 20,3 program budget.</a:t>
            </a:r>
          </a:p>
          <a:p>
            <a:pPr marL="285750" indent="-285750">
              <a:buFont typeface="Arial" panose="020B0604020202020204" pitchFamily="34" charset="0"/>
              <a:buChar char="•"/>
            </a:pPr>
            <a:endParaRPr lang="en-US" sz="500"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26 Universities, 8 R&amp;D Centers, 4 International Centers of Excellency, 2 Investment Funds and11 Business Associations.</a:t>
            </a:r>
          </a:p>
          <a:p>
            <a:pPr marL="285750" indent="-285750">
              <a:buFont typeface="Arial" panose="020B0604020202020204" pitchFamily="34" charset="0"/>
              <a:buChar char="•"/>
            </a:pPr>
            <a:endParaRPr lang="es-CL" sz="1600" dirty="0">
              <a:solidFill>
                <a:schemeClr val="accent1">
                  <a:lumMod val="75000"/>
                </a:schemeClr>
              </a:solidFill>
            </a:endParaRPr>
          </a:p>
        </p:txBody>
      </p:sp>
      <p:pic>
        <p:nvPicPr>
          <p:cNvPr id="35" name="Picture 11" descr="ip2016.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36" name="Picture 7" descr="logolar_eng.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37" name="Picture 4" descr="Resultado de imagen para corfo"/>
          <p:cNvPicPr>
            <a:picLocks noChangeAspect="1" noChangeArrowheads="1"/>
          </p:cNvPicPr>
          <p:nvPr/>
        </p:nvPicPr>
        <p:blipFill rotWithShape="1">
          <a:blip r:embed="rId25">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235676" y="3363838"/>
            <a:ext cx="6321673" cy="754053"/>
          </a:xfrm>
          <a:prstGeom prst="rect">
            <a:avLst/>
          </a:prstGeom>
          <a:noFill/>
        </p:spPr>
        <p:txBody>
          <a:bodyPr wrap="square">
            <a:spAutoFit/>
          </a:bodyPr>
          <a:lstStyle/>
          <a:p>
            <a:pPr algn="ctr" fontAlgn="auto">
              <a:spcBef>
                <a:spcPts val="0"/>
              </a:spcBef>
              <a:spcAft>
                <a:spcPts val="0"/>
              </a:spcAft>
              <a:defRPr/>
            </a:pPr>
            <a:r>
              <a:rPr lang="es-ES" sz="4300" b="1" dirty="0">
                <a:solidFill>
                  <a:schemeClr val="accent1">
                    <a:lumMod val="75000"/>
                  </a:schemeClr>
                </a:solidFill>
                <a:latin typeface="Calibri"/>
                <a:ea typeface="+mn-ea"/>
                <a:cs typeface="Calibri"/>
              </a:rPr>
              <a:t>http://</a:t>
            </a:r>
            <a:r>
              <a:rPr lang="es-ES" sz="4300" b="1" dirty="0" err="1">
                <a:solidFill>
                  <a:schemeClr val="accent1">
                    <a:lumMod val="75000"/>
                  </a:schemeClr>
                </a:solidFill>
                <a:latin typeface="Calibri"/>
                <a:ea typeface="+mn-ea"/>
                <a:cs typeface="Calibri"/>
              </a:rPr>
              <a:t>startupchile.org</a:t>
            </a:r>
            <a:r>
              <a:rPr lang="es-ES" sz="4300" b="1" dirty="0">
                <a:solidFill>
                  <a:schemeClr val="accent1">
                    <a:lumMod val="75000"/>
                  </a:schemeClr>
                </a:solidFill>
                <a:latin typeface="Calibri"/>
                <a:ea typeface="+mn-ea"/>
                <a:cs typeface="Calibri"/>
              </a:rPr>
              <a:t>/</a:t>
            </a:r>
            <a:endParaRPr lang="es-ES" sz="4300" b="1" dirty="0">
              <a:solidFill>
                <a:schemeClr val="accent1">
                  <a:lumMod val="75000"/>
                </a:schemeClr>
              </a:solidFill>
              <a:latin typeface="Calibri"/>
              <a:ea typeface="+mn-ea"/>
              <a:cs typeface="Calibri"/>
            </a:endParaRPr>
          </a:p>
        </p:txBody>
      </p:sp>
      <p:pic>
        <p:nvPicPr>
          <p:cNvPr id="2" name="Imagen 1"/>
          <p:cNvPicPr>
            <a:picLocks noChangeAspect="1"/>
          </p:cNvPicPr>
          <p:nvPr/>
        </p:nvPicPr>
        <p:blipFill>
          <a:blip r:embed="rId5"/>
          <a:stretch>
            <a:fillRect/>
          </a:stretch>
        </p:blipFill>
        <p:spPr>
          <a:xfrm>
            <a:off x="1257157" y="1707654"/>
            <a:ext cx="6300192" cy="987880"/>
          </a:xfrm>
          <a:prstGeom prst="rect">
            <a:avLst/>
          </a:prstGeom>
        </p:spPr>
      </p:pic>
    </p:spTree>
    <p:extLst>
      <p:ext uri="{BB962C8B-B14F-4D97-AF65-F5344CB8AC3E}">
        <p14:creationId xmlns:p14="http://schemas.microsoft.com/office/powerpoint/2010/main" val="40445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ty Tour Santiago - Costanera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13427"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bwMode="auto">
          <a:xfrm>
            <a:off x="5868144" y="-376974"/>
            <a:ext cx="4171950" cy="2241550"/>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6600" b="1" dirty="0">
                <a:solidFill>
                  <a:schemeClr val="bg1"/>
                </a:solidFill>
                <a:latin typeface="+mn-lt"/>
                <a:ea typeface="ＭＳ Ｐゴシック" charset="0"/>
                <a:cs typeface="Arial Narrow" charset="0"/>
              </a:rPr>
              <a:t>Thanks!</a:t>
            </a:r>
            <a:endParaRPr lang="en-US" sz="4800" dirty="0">
              <a:solidFill>
                <a:schemeClr val="bg1"/>
              </a:solidFill>
              <a:latin typeface="+mn-lt"/>
              <a:ea typeface="ヒラギノ角ゴ Pro W3"/>
              <a:cs typeface="Verdana" pitchFamily="34" charset="0"/>
            </a:endParaRPr>
          </a:p>
        </p:txBody>
      </p:sp>
      <p:sp>
        <p:nvSpPr>
          <p:cNvPr id="5" name="Title 3"/>
          <p:cNvSpPr txBox="1">
            <a:spLocks/>
          </p:cNvSpPr>
          <p:nvPr/>
        </p:nvSpPr>
        <p:spPr bwMode="auto">
          <a:xfrm>
            <a:off x="1043608" y="-1406"/>
            <a:ext cx="4171950" cy="1233148"/>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800" b="1" dirty="0">
                <a:solidFill>
                  <a:schemeClr val="bg1"/>
                </a:solidFill>
                <a:latin typeface="+mn-lt"/>
                <a:ea typeface="ＭＳ Ｐゴシック" charset="0"/>
                <a:cs typeface="Arial Narrow" charset="0"/>
              </a:rPr>
              <a:t>#OTLSCORFO</a:t>
            </a:r>
            <a:endParaRPr lang="en-US" sz="4800" dirty="0">
              <a:solidFill>
                <a:schemeClr val="bg1"/>
              </a:solidFill>
              <a:latin typeface="+mn-lt"/>
              <a:ea typeface="ヒラギノ角ゴ Pro W3"/>
              <a:cs typeface="Verdana" pitchFamily="34" charset="0"/>
            </a:endParaRPr>
          </a:p>
        </p:txBody>
      </p:sp>
      <p:sp>
        <p:nvSpPr>
          <p:cNvPr id="6" name="Title 3"/>
          <p:cNvSpPr txBox="1">
            <a:spLocks/>
          </p:cNvSpPr>
          <p:nvPr/>
        </p:nvSpPr>
        <p:spPr bwMode="auto">
          <a:xfrm>
            <a:off x="525220" y="483419"/>
            <a:ext cx="4171950" cy="1360112"/>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sz="4800" b="1" dirty="0">
                <a:solidFill>
                  <a:schemeClr val="bg1"/>
                </a:solidFill>
                <a:latin typeface="+mn-lt"/>
                <a:ea typeface="ＭＳ Ｐゴシック" charset="0"/>
                <a:cs typeface="Arial Narrow" charset="0"/>
              </a:rPr>
              <a:t>@CORFO</a:t>
            </a:r>
            <a:endParaRPr lang="en-US" sz="4800" dirty="0">
              <a:solidFill>
                <a:schemeClr val="bg1"/>
              </a:solidFill>
              <a:latin typeface="+mn-lt"/>
              <a:ea typeface="ヒラギノ角ゴ Pro W3"/>
              <a:cs typeface="Verdana" pitchFamily="34" charset="0"/>
            </a:endParaRPr>
          </a:p>
        </p:txBody>
      </p:sp>
      <p:pic>
        <p:nvPicPr>
          <p:cNvPr id="7" name="Picture 8" descr="http://files.cluster2.hgsitebuilder.com/hostgator84410/image/twi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42" y="266298"/>
            <a:ext cx="1204232" cy="120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1403648" y="480899"/>
            <a:ext cx="3860902" cy="27069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b="1" dirty="0">
                <a:solidFill>
                  <a:schemeClr val="accent1">
                    <a:lumMod val="75000"/>
                  </a:schemeClr>
                </a:solidFill>
              </a:rPr>
              <a:t>Population: </a:t>
            </a:r>
            <a:r>
              <a:rPr lang="en-US" sz="1200" dirty="0">
                <a:solidFill>
                  <a:schemeClr val="accent1">
                    <a:lumMod val="75000"/>
                  </a:schemeClr>
                </a:solidFill>
              </a:rPr>
              <a:t>17.7 million people</a:t>
            </a:r>
          </a:p>
          <a:p>
            <a:pPr>
              <a:lnSpc>
                <a:spcPct val="100000"/>
              </a:lnSpc>
            </a:pPr>
            <a:r>
              <a:rPr lang="en-US" sz="1200" b="1" dirty="0">
                <a:solidFill>
                  <a:schemeClr val="accent1">
                    <a:lumMod val="75000"/>
                  </a:schemeClr>
                </a:solidFill>
              </a:rPr>
              <a:t>Capital City: </a:t>
            </a:r>
            <a:r>
              <a:rPr lang="en-US" sz="1200" dirty="0">
                <a:solidFill>
                  <a:schemeClr val="accent1">
                    <a:lumMod val="75000"/>
                  </a:schemeClr>
                </a:solidFill>
              </a:rPr>
              <a:t>Santiago</a:t>
            </a:r>
          </a:p>
          <a:p>
            <a:pPr>
              <a:lnSpc>
                <a:spcPct val="100000"/>
              </a:lnSpc>
            </a:pPr>
            <a:r>
              <a:rPr lang="en-US" sz="1200" b="1" dirty="0">
                <a:solidFill>
                  <a:schemeClr val="accent1">
                    <a:lumMod val="75000"/>
                  </a:schemeClr>
                </a:solidFill>
              </a:rPr>
              <a:t>GDP per capita, PPP 2015: </a:t>
            </a:r>
            <a:r>
              <a:rPr lang="en-US" sz="1200" dirty="0">
                <a:solidFill>
                  <a:schemeClr val="accent1">
                    <a:lumMod val="75000"/>
                  </a:schemeClr>
                </a:solidFill>
              </a:rPr>
              <a:t>US$23,563</a:t>
            </a:r>
          </a:p>
          <a:p>
            <a:pPr>
              <a:lnSpc>
                <a:spcPct val="100000"/>
              </a:lnSpc>
            </a:pPr>
            <a:r>
              <a:rPr lang="en-US" sz="1200" b="1" dirty="0">
                <a:solidFill>
                  <a:schemeClr val="accent1">
                    <a:lumMod val="75000"/>
                  </a:schemeClr>
                </a:solidFill>
              </a:rPr>
              <a:t>Inflation </a:t>
            </a:r>
            <a:r>
              <a:rPr lang="en-US" sz="1200" b="1" dirty="0" err="1">
                <a:solidFill>
                  <a:schemeClr val="accent1">
                    <a:lumMod val="75000"/>
                  </a:schemeClr>
                </a:solidFill>
              </a:rPr>
              <a:t>dic</a:t>
            </a:r>
            <a:r>
              <a:rPr lang="en-US" sz="1200" b="1" dirty="0">
                <a:solidFill>
                  <a:schemeClr val="accent1">
                    <a:lumMod val="75000"/>
                  </a:schemeClr>
                </a:solidFill>
              </a:rPr>
              <a:t> 2015: </a:t>
            </a:r>
            <a:r>
              <a:rPr lang="en-US" sz="1200" dirty="0">
                <a:solidFill>
                  <a:schemeClr val="accent1">
                    <a:lumMod val="75000"/>
                  </a:schemeClr>
                </a:solidFill>
              </a:rPr>
              <a:t>4.4 %</a:t>
            </a:r>
          </a:p>
          <a:p>
            <a:pPr>
              <a:lnSpc>
                <a:spcPct val="100000"/>
              </a:lnSpc>
            </a:pPr>
            <a:r>
              <a:rPr lang="en-US" sz="1200" b="1" dirty="0">
                <a:solidFill>
                  <a:schemeClr val="accent1">
                    <a:lumMod val="75000"/>
                  </a:schemeClr>
                </a:solidFill>
              </a:rPr>
              <a:t>Unemployment 2015: </a:t>
            </a:r>
            <a:r>
              <a:rPr lang="en-US" sz="1200" dirty="0">
                <a:solidFill>
                  <a:schemeClr val="accent1">
                    <a:lumMod val="75000"/>
                  </a:schemeClr>
                </a:solidFill>
              </a:rPr>
              <a:t>6.2%</a:t>
            </a:r>
          </a:p>
          <a:p>
            <a:pPr>
              <a:lnSpc>
                <a:spcPct val="100000"/>
              </a:lnSpc>
            </a:pPr>
            <a:r>
              <a:rPr lang="en-US" sz="1200" b="1" dirty="0">
                <a:solidFill>
                  <a:schemeClr val="accent1">
                    <a:lumMod val="75000"/>
                  </a:schemeClr>
                </a:solidFill>
              </a:rPr>
              <a:t>Official Language: </a:t>
            </a:r>
            <a:r>
              <a:rPr lang="en-US" sz="1200" dirty="0">
                <a:solidFill>
                  <a:schemeClr val="accent1">
                    <a:lumMod val="75000"/>
                  </a:schemeClr>
                </a:solidFill>
              </a:rPr>
              <a:t>Spanish</a:t>
            </a:r>
          </a:p>
          <a:p>
            <a:pPr>
              <a:lnSpc>
                <a:spcPct val="100000"/>
              </a:lnSpc>
            </a:pPr>
            <a:r>
              <a:rPr lang="en-US" sz="1200" b="1" dirty="0">
                <a:solidFill>
                  <a:schemeClr val="accent1">
                    <a:lumMod val="75000"/>
                  </a:schemeClr>
                </a:solidFill>
              </a:rPr>
              <a:t>Currency: </a:t>
            </a:r>
            <a:r>
              <a:rPr lang="en-US" sz="1200" dirty="0">
                <a:solidFill>
                  <a:schemeClr val="accent1">
                    <a:lumMod val="75000"/>
                  </a:schemeClr>
                </a:solidFill>
              </a:rPr>
              <a:t>Chilean Peso (CLP)</a:t>
            </a:r>
          </a:p>
          <a:p>
            <a:pPr>
              <a:lnSpc>
                <a:spcPct val="100000"/>
              </a:lnSpc>
            </a:pPr>
            <a:r>
              <a:rPr lang="en-US" sz="1200" b="1" dirty="0">
                <a:solidFill>
                  <a:schemeClr val="accent1">
                    <a:lumMod val="75000"/>
                  </a:schemeClr>
                </a:solidFill>
              </a:rPr>
              <a:t>Corporate Tax: </a:t>
            </a:r>
            <a:r>
              <a:rPr lang="en-US" sz="1200" dirty="0">
                <a:solidFill>
                  <a:schemeClr val="accent1">
                    <a:lumMod val="75000"/>
                  </a:schemeClr>
                </a:solidFill>
              </a:rPr>
              <a:t>22.5% - </a:t>
            </a:r>
            <a:r>
              <a:rPr lang="en-US" sz="1200" b="1" dirty="0">
                <a:solidFill>
                  <a:schemeClr val="accent1">
                    <a:lumMod val="75000"/>
                  </a:schemeClr>
                </a:solidFill>
              </a:rPr>
              <a:t>Value Added Tax:</a:t>
            </a:r>
            <a:r>
              <a:rPr lang="en-US" sz="1200" dirty="0">
                <a:solidFill>
                  <a:schemeClr val="accent1">
                    <a:lumMod val="75000"/>
                  </a:schemeClr>
                </a:solidFill>
              </a:rPr>
              <a:t> 19%</a:t>
            </a:r>
          </a:p>
          <a:p>
            <a:pPr>
              <a:lnSpc>
                <a:spcPct val="100000"/>
              </a:lnSpc>
            </a:pPr>
            <a:r>
              <a:rPr lang="en-US" sz="1200" b="1" dirty="0">
                <a:solidFill>
                  <a:schemeClr val="accent1">
                    <a:lumMod val="75000"/>
                  </a:schemeClr>
                </a:solidFill>
              </a:rPr>
              <a:t>Major Trade Partners: </a:t>
            </a:r>
            <a:r>
              <a:rPr lang="en-US" sz="1200" dirty="0">
                <a:solidFill>
                  <a:schemeClr val="accent1">
                    <a:lumMod val="75000"/>
                  </a:schemeClr>
                </a:solidFill>
              </a:rPr>
              <a:t>USA, Japan, China and Europe</a:t>
            </a:r>
          </a:p>
          <a:p>
            <a:pPr>
              <a:lnSpc>
                <a:spcPct val="100000"/>
              </a:lnSpc>
            </a:pPr>
            <a:r>
              <a:rPr lang="en-US" sz="1200" b="1" dirty="0">
                <a:solidFill>
                  <a:schemeClr val="accent1">
                    <a:lumMod val="75000"/>
                  </a:schemeClr>
                </a:solidFill>
              </a:rPr>
              <a:t>Labor force:</a:t>
            </a:r>
            <a:r>
              <a:rPr lang="en-US" sz="1200" dirty="0">
                <a:solidFill>
                  <a:schemeClr val="accent1">
                    <a:lumMod val="75000"/>
                  </a:schemeClr>
                </a:solidFill>
              </a:rPr>
              <a:t> 8.7 million people</a:t>
            </a:r>
            <a:endParaRPr lang="en-CA" sz="1200" dirty="0">
              <a:solidFill>
                <a:schemeClr val="accent1">
                  <a:lumMod val="75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711" y="604825"/>
            <a:ext cx="2484276" cy="2484276"/>
          </a:xfrm>
          <a:prstGeom prst="rect">
            <a:avLst/>
          </a:prstGeom>
        </p:spPr>
      </p:pic>
      <p:sp>
        <p:nvSpPr>
          <p:cNvPr id="4" name="CuadroTexto 3"/>
          <p:cNvSpPr txBox="1"/>
          <p:nvPr/>
        </p:nvSpPr>
        <p:spPr>
          <a:xfrm>
            <a:off x="2900252" y="-36746"/>
            <a:ext cx="2638864" cy="461665"/>
          </a:xfrm>
          <a:prstGeom prst="rect">
            <a:avLst/>
          </a:prstGeom>
          <a:noFill/>
        </p:spPr>
        <p:txBody>
          <a:bodyPr wrap="none" rtlCol="0">
            <a:spAutoFit/>
          </a:bodyPr>
          <a:lstStyle/>
          <a:p>
            <a:r>
              <a:rPr lang="en-US" sz="2400" b="1" dirty="0">
                <a:solidFill>
                  <a:schemeClr val="accent1">
                    <a:lumMod val="75000"/>
                  </a:schemeClr>
                </a:solidFill>
              </a:rPr>
              <a:t>CHILE AT A GLANCE</a:t>
            </a:r>
          </a:p>
        </p:txBody>
      </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609904"/>
            <a:ext cx="2958813" cy="1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8179" y="3604602"/>
            <a:ext cx="900687" cy="70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8299" y="3601354"/>
            <a:ext cx="914334" cy="71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1828" y="3601354"/>
            <a:ext cx="899713" cy="71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8179" y="4370128"/>
            <a:ext cx="907511" cy="70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8300" y="4344184"/>
            <a:ext cx="918233" cy="7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2803" y="4345808"/>
            <a:ext cx="899713" cy="7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p201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13" name="Picture 7" descr="logolar_en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14" name="Picture 4" descr="Resultado de imagen para corfo"/>
          <p:cNvPicPr>
            <a:picLocks noChangeAspect="1" noChangeArrowheads="1"/>
          </p:cNvPicPr>
          <p:nvPr/>
        </p:nvPicPr>
        <p:blipFill rotWithShape="1">
          <a:blip r:embed="rId13">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260684"/>
            <a:ext cx="2038541" cy="724466"/>
          </a:xfrm>
        </p:spPr>
        <p:txBody>
          <a:bodyPr>
            <a:normAutofit/>
          </a:bodyPr>
          <a:lstStyle/>
          <a:p>
            <a:r>
              <a:rPr lang="es-CL" sz="2100" b="1" dirty="0" err="1">
                <a:solidFill>
                  <a:srgbClr val="C00000"/>
                </a:solidFill>
              </a:rPr>
              <a:t>Main</a:t>
            </a:r>
            <a:r>
              <a:rPr lang="es-CL" sz="2100" b="1" dirty="0">
                <a:solidFill>
                  <a:srgbClr val="C00000"/>
                </a:solidFill>
              </a:rPr>
              <a:t> </a:t>
            </a:r>
            <a:r>
              <a:rPr lang="es-CL" sz="2100" b="1" dirty="0" err="1">
                <a:solidFill>
                  <a:srgbClr val="C00000"/>
                </a:solidFill>
              </a:rPr>
              <a:t>Sectors</a:t>
            </a:r>
            <a:endParaRPr lang="es-CL" sz="2100" b="1" dirty="0">
              <a:solidFill>
                <a:srgbClr val="C00000"/>
              </a:solidFill>
            </a:endParaRPr>
          </a:p>
        </p:txBody>
      </p:sp>
      <p:sp>
        <p:nvSpPr>
          <p:cNvPr id="6" name="Forma libre 5"/>
          <p:cNvSpPr/>
          <p:nvPr/>
        </p:nvSpPr>
        <p:spPr>
          <a:xfrm>
            <a:off x="5130900" y="869574"/>
            <a:ext cx="3074192" cy="1056569"/>
          </a:xfrm>
          <a:custGeom>
            <a:avLst/>
            <a:gdLst>
              <a:gd name="connsiteX0" fmla="*/ 0 w 5189160"/>
              <a:gd name="connsiteY0" fmla="*/ 0 h 1527381"/>
              <a:gd name="connsiteX1" fmla="*/ 5189160 w 5189160"/>
              <a:gd name="connsiteY1" fmla="*/ 0 h 1527381"/>
              <a:gd name="connsiteX2" fmla="*/ 5189160 w 5189160"/>
              <a:gd name="connsiteY2" fmla="*/ 1527381 h 1527381"/>
              <a:gd name="connsiteX3" fmla="*/ 0 w 5189160"/>
              <a:gd name="connsiteY3" fmla="*/ 1527381 h 1527381"/>
              <a:gd name="connsiteX4" fmla="*/ 0 w 5189160"/>
              <a:gd name="connsiteY4" fmla="*/ 0 h 152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160" h="1527381">
                <a:moveTo>
                  <a:pt x="0" y="0"/>
                </a:moveTo>
                <a:lnTo>
                  <a:pt x="5189160" y="0"/>
                </a:lnTo>
                <a:lnTo>
                  <a:pt x="5189160" y="1527381"/>
                </a:lnTo>
                <a:lnTo>
                  <a:pt x="0" y="152738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46750" tIns="77153" rIns="77153" bIns="77153" numCol="1" spcCol="1270" anchor="ctr" anchorCtr="0">
            <a:noAutofit/>
          </a:bodyPr>
          <a:lstStyle/>
          <a:p>
            <a:pPr defTabSz="900113">
              <a:lnSpc>
                <a:spcPct val="90000"/>
              </a:lnSpc>
              <a:spcAft>
                <a:spcPct val="35000"/>
              </a:spcAft>
            </a:pPr>
            <a:r>
              <a:rPr lang="es-CL" b="1" dirty="0" err="1">
                <a:solidFill>
                  <a:schemeClr val="tx1">
                    <a:lumMod val="65000"/>
                    <a:lumOff val="35000"/>
                  </a:schemeClr>
                </a:solidFill>
              </a:rPr>
              <a:t>Mining</a:t>
            </a:r>
            <a:endParaRPr lang="es-CL" b="1" dirty="0">
              <a:solidFill>
                <a:schemeClr val="tx1">
                  <a:lumMod val="65000"/>
                  <a:lumOff val="35000"/>
                </a:schemeClr>
              </a:solidFill>
            </a:endParaRPr>
          </a:p>
          <a:p>
            <a:pPr algn="r" defTabSz="900113">
              <a:lnSpc>
                <a:spcPct val="90000"/>
              </a:lnSpc>
              <a:spcAft>
                <a:spcPct val="35000"/>
              </a:spcAft>
            </a:pPr>
            <a:r>
              <a:rPr lang="en-US" sz="1200" dirty="0">
                <a:solidFill>
                  <a:schemeClr val="tx1">
                    <a:lumMod val="65000"/>
                    <a:lumOff val="35000"/>
                  </a:schemeClr>
                </a:solidFill>
              </a:rPr>
              <a:t>World’s principal producer of copper (32%), nitrates (100%), iodine (58%) and lithium (45%) and the sixth largest silver producer</a:t>
            </a:r>
            <a:endParaRPr lang="es-CL" sz="1200" dirty="0">
              <a:solidFill>
                <a:schemeClr val="tx1">
                  <a:lumMod val="65000"/>
                  <a:lumOff val="35000"/>
                </a:schemeClr>
              </a:solidFill>
            </a:endParaRPr>
          </a:p>
        </p:txBody>
      </p:sp>
      <p:sp>
        <p:nvSpPr>
          <p:cNvPr id="7" name="Rectángulo 6"/>
          <p:cNvSpPr/>
          <p:nvPr/>
        </p:nvSpPr>
        <p:spPr>
          <a:xfrm rot="21000000">
            <a:off x="4615938" y="693524"/>
            <a:ext cx="922503" cy="1249148"/>
          </a:xfrm>
          <a:prstGeom prst="rect">
            <a:avLst/>
          </a:prstGeom>
          <a:blipFill dpi="0" rotWithShape="1">
            <a:blip r:embed="rId2"/>
            <a:srcRect/>
            <a:stretch>
              <a:fillRect l="-35526" t="2200" r="-16264" b="-22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orma libre 7"/>
          <p:cNvSpPr/>
          <p:nvPr/>
        </p:nvSpPr>
        <p:spPr>
          <a:xfrm>
            <a:off x="5121224" y="2293416"/>
            <a:ext cx="3083867" cy="942287"/>
          </a:xfrm>
          <a:custGeom>
            <a:avLst/>
            <a:gdLst>
              <a:gd name="connsiteX0" fmla="*/ 0 w 5607423"/>
              <a:gd name="connsiteY0" fmla="*/ 0 h 1430089"/>
              <a:gd name="connsiteX1" fmla="*/ 5607423 w 5607423"/>
              <a:gd name="connsiteY1" fmla="*/ 0 h 1430089"/>
              <a:gd name="connsiteX2" fmla="*/ 5607423 w 5607423"/>
              <a:gd name="connsiteY2" fmla="*/ 1430089 h 1430089"/>
              <a:gd name="connsiteX3" fmla="*/ 0 w 5607423"/>
              <a:gd name="connsiteY3" fmla="*/ 1430089 h 1430089"/>
              <a:gd name="connsiteX4" fmla="*/ 0 w 5607423"/>
              <a:gd name="connsiteY4" fmla="*/ 0 h 143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423" h="1430089">
                <a:moveTo>
                  <a:pt x="0" y="0"/>
                </a:moveTo>
                <a:lnTo>
                  <a:pt x="5607423" y="0"/>
                </a:lnTo>
                <a:lnTo>
                  <a:pt x="5607423" y="1430089"/>
                </a:lnTo>
                <a:lnTo>
                  <a:pt x="0" y="14300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5942" tIns="68580" rIns="68580" bIns="68580" numCol="1" spcCol="1270" anchor="ctr" anchorCtr="0">
            <a:noAutofit/>
          </a:bodyPr>
          <a:lstStyle/>
          <a:p>
            <a:pPr defTabSz="800100">
              <a:lnSpc>
                <a:spcPct val="90000"/>
              </a:lnSpc>
              <a:spcAft>
                <a:spcPct val="35000"/>
              </a:spcAft>
            </a:pPr>
            <a:r>
              <a:rPr lang="es-CL" b="1" dirty="0" err="1">
                <a:solidFill>
                  <a:schemeClr val="tx1">
                    <a:lumMod val="65000"/>
                    <a:lumOff val="35000"/>
                  </a:schemeClr>
                </a:solidFill>
              </a:rPr>
              <a:t>Wine</a:t>
            </a:r>
            <a:endParaRPr lang="es-CL" sz="956" b="1" dirty="0">
              <a:solidFill>
                <a:schemeClr val="tx1">
                  <a:lumMod val="65000"/>
                  <a:lumOff val="35000"/>
                </a:schemeClr>
              </a:solidFill>
            </a:endParaRPr>
          </a:p>
          <a:p>
            <a:pPr algn="r" defTabSz="800100">
              <a:lnSpc>
                <a:spcPct val="90000"/>
              </a:lnSpc>
              <a:spcAft>
                <a:spcPct val="35000"/>
              </a:spcAft>
            </a:pPr>
            <a:r>
              <a:rPr lang="es-CL" sz="1200" dirty="0" err="1">
                <a:solidFill>
                  <a:schemeClr val="tx1">
                    <a:lumMod val="65000"/>
                    <a:lumOff val="35000"/>
                  </a:schemeClr>
                </a:solidFill>
              </a:rPr>
              <a:t>World’s</a:t>
            </a:r>
            <a:r>
              <a:rPr lang="es-CL" sz="1200" dirty="0">
                <a:solidFill>
                  <a:schemeClr val="tx1">
                    <a:lumMod val="65000"/>
                    <a:lumOff val="35000"/>
                  </a:schemeClr>
                </a:solidFill>
              </a:rPr>
              <a:t> 5</a:t>
            </a:r>
            <a:r>
              <a:rPr lang="es-CL" sz="1200" baseline="30000" dirty="0">
                <a:solidFill>
                  <a:schemeClr val="tx1">
                    <a:lumMod val="65000"/>
                    <a:lumOff val="35000"/>
                  </a:schemeClr>
                </a:solidFill>
              </a:rPr>
              <a:t>th</a:t>
            </a:r>
            <a:r>
              <a:rPr lang="es-CL" sz="1200" dirty="0">
                <a:solidFill>
                  <a:schemeClr val="tx1">
                    <a:lumMod val="65000"/>
                    <a:lumOff val="35000"/>
                  </a:schemeClr>
                </a:solidFill>
              </a:rPr>
              <a:t> </a:t>
            </a:r>
            <a:r>
              <a:rPr lang="es-CL" sz="1200" dirty="0" err="1">
                <a:solidFill>
                  <a:schemeClr val="tx1">
                    <a:lumMod val="65000"/>
                    <a:lumOff val="35000"/>
                  </a:schemeClr>
                </a:solidFill>
              </a:rPr>
              <a:t>Largest</a:t>
            </a:r>
            <a:r>
              <a:rPr lang="es-CL" sz="1200" dirty="0">
                <a:solidFill>
                  <a:schemeClr val="tx1">
                    <a:lumMod val="65000"/>
                    <a:lumOff val="35000"/>
                  </a:schemeClr>
                </a:solidFill>
              </a:rPr>
              <a:t> </a:t>
            </a:r>
            <a:r>
              <a:rPr lang="es-CL" sz="1200" dirty="0" err="1">
                <a:solidFill>
                  <a:schemeClr val="tx1">
                    <a:lumMod val="65000"/>
                    <a:lumOff val="35000"/>
                  </a:schemeClr>
                </a:solidFill>
              </a:rPr>
              <a:t>producer</a:t>
            </a:r>
            <a:endParaRPr lang="en-US" sz="1200" dirty="0">
              <a:solidFill>
                <a:schemeClr val="tx1">
                  <a:lumMod val="65000"/>
                  <a:lumOff val="35000"/>
                </a:schemeClr>
              </a:solidFill>
            </a:endParaRPr>
          </a:p>
          <a:p>
            <a:pPr algn="r" defTabSz="800100">
              <a:lnSpc>
                <a:spcPct val="90000"/>
              </a:lnSpc>
              <a:spcAft>
                <a:spcPct val="35000"/>
              </a:spcAft>
            </a:pPr>
            <a:r>
              <a:rPr lang="en-US" sz="1200" dirty="0">
                <a:solidFill>
                  <a:schemeClr val="tx1">
                    <a:lumMod val="65000"/>
                    <a:lumOff val="35000"/>
                  </a:schemeClr>
                </a:solidFill>
              </a:rPr>
              <a:t>16.9 million people drink a glass of Chilean wine</a:t>
            </a:r>
            <a:endParaRPr lang="es-CL" sz="1200" dirty="0">
              <a:solidFill>
                <a:schemeClr val="tx1">
                  <a:lumMod val="65000"/>
                  <a:lumOff val="35000"/>
                </a:schemeClr>
              </a:solidFill>
            </a:endParaRPr>
          </a:p>
        </p:txBody>
      </p:sp>
      <p:sp>
        <p:nvSpPr>
          <p:cNvPr id="9" name="Rectángulo 8"/>
          <p:cNvSpPr/>
          <p:nvPr/>
        </p:nvSpPr>
        <p:spPr>
          <a:xfrm rot="21000000">
            <a:off x="4744026" y="2152797"/>
            <a:ext cx="995146" cy="1239032"/>
          </a:xfrm>
          <a:prstGeom prst="rect">
            <a:avLst/>
          </a:prstGeom>
          <a:blipFill dpi="0" rotWithShape="1">
            <a:blip r:embed="rId3"/>
            <a:srcRect/>
            <a:stretch>
              <a:fillRect l="-26755" r="-26755"/>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orma libre 9"/>
          <p:cNvSpPr/>
          <p:nvPr/>
        </p:nvSpPr>
        <p:spPr>
          <a:xfrm>
            <a:off x="861124" y="983856"/>
            <a:ext cx="2871212" cy="942287"/>
          </a:xfrm>
          <a:custGeom>
            <a:avLst/>
            <a:gdLst>
              <a:gd name="connsiteX0" fmla="*/ 0 w 5607423"/>
              <a:gd name="connsiteY0" fmla="*/ 0 h 1268397"/>
              <a:gd name="connsiteX1" fmla="*/ 5607423 w 5607423"/>
              <a:gd name="connsiteY1" fmla="*/ 0 h 1268397"/>
              <a:gd name="connsiteX2" fmla="*/ 5607423 w 5607423"/>
              <a:gd name="connsiteY2" fmla="*/ 1268397 h 1268397"/>
              <a:gd name="connsiteX3" fmla="*/ 0 w 5607423"/>
              <a:gd name="connsiteY3" fmla="*/ 1268397 h 1268397"/>
              <a:gd name="connsiteX4" fmla="*/ 0 w 5607423"/>
              <a:gd name="connsiteY4" fmla="*/ 0 h 126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423" h="1268397">
                <a:moveTo>
                  <a:pt x="0" y="0"/>
                </a:moveTo>
                <a:lnTo>
                  <a:pt x="5607423" y="0"/>
                </a:lnTo>
                <a:lnTo>
                  <a:pt x="5607423" y="1268397"/>
                </a:lnTo>
                <a:lnTo>
                  <a:pt x="0" y="1268397"/>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70750" tIns="68580" rIns="68580" bIns="68580" numCol="1" spcCol="1270" anchor="ctr" anchorCtr="0">
            <a:noAutofit/>
          </a:bodyPr>
          <a:lstStyle/>
          <a:p>
            <a:pPr defTabSz="800100">
              <a:lnSpc>
                <a:spcPct val="90000"/>
              </a:lnSpc>
              <a:spcAft>
                <a:spcPct val="35000"/>
              </a:spcAft>
            </a:pPr>
            <a:r>
              <a:rPr lang="es-CL" b="1" dirty="0">
                <a:solidFill>
                  <a:schemeClr val="tx1">
                    <a:lumMod val="65000"/>
                    <a:lumOff val="35000"/>
                  </a:schemeClr>
                </a:solidFill>
              </a:rPr>
              <a:t>Salmon</a:t>
            </a:r>
          </a:p>
          <a:p>
            <a:pPr algn="r" defTabSz="800100">
              <a:lnSpc>
                <a:spcPct val="90000"/>
              </a:lnSpc>
              <a:spcAft>
                <a:spcPct val="35000"/>
              </a:spcAft>
            </a:pPr>
            <a:r>
              <a:rPr lang="es-CL" sz="1200" dirty="0" err="1">
                <a:solidFill>
                  <a:schemeClr val="tx1">
                    <a:lumMod val="65000"/>
                    <a:lumOff val="35000"/>
                  </a:schemeClr>
                </a:solidFill>
              </a:rPr>
              <a:t>World’s</a:t>
            </a:r>
            <a:r>
              <a:rPr lang="es-CL" sz="1200" dirty="0">
                <a:solidFill>
                  <a:schemeClr val="tx1">
                    <a:lumMod val="65000"/>
                    <a:lumOff val="35000"/>
                  </a:schemeClr>
                </a:solidFill>
              </a:rPr>
              <a:t> 2</a:t>
            </a:r>
            <a:r>
              <a:rPr lang="es-CL" sz="1200" baseline="30000" dirty="0">
                <a:solidFill>
                  <a:schemeClr val="tx1">
                    <a:lumMod val="65000"/>
                    <a:lumOff val="35000"/>
                  </a:schemeClr>
                </a:solidFill>
              </a:rPr>
              <a:t>nd</a:t>
            </a:r>
            <a:r>
              <a:rPr lang="es-CL" sz="1200" dirty="0">
                <a:solidFill>
                  <a:schemeClr val="tx1">
                    <a:lumMod val="65000"/>
                    <a:lumOff val="35000"/>
                  </a:schemeClr>
                </a:solidFill>
              </a:rPr>
              <a:t> </a:t>
            </a:r>
            <a:r>
              <a:rPr lang="es-CL" sz="1200" dirty="0" err="1">
                <a:solidFill>
                  <a:schemeClr val="tx1">
                    <a:lumMod val="65000"/>
                    <a:lumOff val="35000"/>
                  </a:schemeClr>
                </a:solidFill>
              </a:rPr>
              <a:t>Largest</a:t>
            </a:r>
            <a:r>
              <a:rPr lang="es-CL" sz="1200" dirty="0">
                <a:solidFill>
                  <a:schemeClr val="tx1">
                    <a:lumMod val="65000"/>
                    <a:lumOff val="35000"/>
                  </a:schemeClr>
                </a:solidFill>
              </a:rPr>
              <a:t> </a:t>
            </a:r>
            <a:r>
              <a:rPr lang="es-CL" sz="1200" dirty="0" err="1">
                <a:solidFill>
                  <a:schemeClr val="tx1">
                    <a:lumMod val="65000"/>
                    <a:lumOff val="35000"/>
                  </a:schemeClr>
                </a:solidFill>
              </a:rPr>
              <a:t>producer</a:t>
            </a:r>
            <a:endParaRPr lang="es-CL" sz="1200" dirty="0">
              <a:solidFill>
                <a:schemeClr val="tx1">
                  <a:lumMod val="65000"/>
                  <a:lumOff val="35000"/>
                </a:schemeClr>
              </a:solidFill>
            </a:endParaRPr>
          </a:p>
          <a:p>
            <a:pPr algn="r" defTabSz="800100">
              <a:lnSpc>
                <a:spcPct val="90000"/>
              </a:lnSpc>
              <a:spcAft>
                <a:spcPct val="35000"/>
              </a:spcAft>
            </a:pPr>
            <a:r>
              <a:rPr lang="es-CL" sz="1200" dirty="0">
                <a:solidFill>
                  <a:schemeClr val="tx1">
                    <a:lumMod val="65000"/>
                    <a:lumOff val="35000"/>
                  </a:schemeClr>
                </a:solidFill>
              </a:rPr>
              <a:t>6.0 </a:t>
            </a:r>
            <a:r>
              <a:rPr lang="es-CL" sz="1200" dirty="0" err="1">
                <a:solidFill>
                  <a:schemeClr val="tx1">
                    <a:lumMod val="65000"/>
                    <a:lumOff val="35000"/>
                  </a:schemeClr>
                </a:solidFill>
              </a:rPr>
              <a:t>million</a:t>
            </a:r>
            <a:r>
              <a:rPr lang="es-CL" sz="1200" dirty="0">
                <a:solidFill>
                  <a:schemeClr val="tx1">
                    <a:lumMod val="65000"/>
                    <a:lumOff val="35000"/>
                  </a:schemeClr>
                </a:solidFill>
              </a:rPr>
              <a:t> </a:t>
            </a:r>
            <a:r>
              <a:rPr lang="es-CL" sz="1200" dirty="0" err="1">
                <a:solidFill>
                  <a:schemeClr val="tx1">
                    <a:lumMod val="65000"/>
                    <a:lumOff val="35000"/>
                  </a:schemeClr>
                </a:solidFill>
              </a:rPr>
              <a:t>people</a:t>
            </a:r>
            <a:r>
              <a:rPr lang="es-CL" sz="1200" dirty="0">
                <a:solidFill>
                  <a:schemeClr val="tx1">
                    <a:lumMod val="65000"/>
                    <a:lumOff val="35000"/>
                  </a:schemeClr>
                </a:solidFill>
              </a:rPr>
              <a:t> </a:t>
            </a:r>
            <a:r>
              <a:rPr lang="es-CL" sz="1200" dirty="0" err="1">
                <a:solidFill>
                  <a:schemeClr val="tx1">
                    <a:lumMod val="65000"/>
                    <a:lumOff val="35000"/>
                  </a:schemeClr>
                </a:solidFill>
              </a:rPr>
              <a:t>market</a:t>
            </a:r>
            <a:r>
              <a:rPr lang="es-CL" sz="1200" dirty="0">
                <a:solidFill>
                  <a:schemeClr val="tx1">
                    <a:lumMod val="65000"/>
                    <a:lumOff val="35000"/>
                  </a:schemeClr>
                </a:solidFill>
              </a:rPr>
              <a:t> </a:t>
            </a:r>
          </a:p>
        </p:txBody>
      </p:sp>
      <p:sp>
        <p:nvSpPr>
          <p:cNvPr id="11" name="Rectángulo 10"/>
          <p:cNvSpPr/>
          <p:nvPr/>
        </p:nvSpPr>
        <p:spPr>
          <a:xfrm rot="21000000">
            <a:off x="659192" y="778117"/>
            <a:ext cx="949769" cy="1268726"/>
          </a:xfrm>
          <a:prstGeom prst="rect">
            <a:avLst/>
          </a:prstGeom>
          <a:blipFill dpi="0" rotWithShape="1">
            <a:blip r:embed="rId4"/>
            <a:srcRect/>
            <a:stretch>
              <a:fillRect l="-26104" r="-2610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orma libre 11"/>
          <p:cNvSpPr/>
          <p:nvPr/>
        </p:nvSpPr>
        <p:spPr>
          <a:xfrm>
            <a:off x="866479" y="3486347"/>
            <a:ext cx="2871212" cy="1048320"/>
          </a:xfrm>
          <a:custGeom>
            <a:avLst/>
            <a:gdLst>
              <a:gd name="connsiteX0" fmla="*/ 0 w 5607423"/>
              <a:gd name="connsiteY0" fmla="*/ 0 h 1430089"/>
              <a:gd name="connsiteX1" fmla="*/ 5607423 w 5607423"/>
              <a:gd name="connsiteY1" fmla="*/ 0 h 1430089"/>
              <a:gd name="connsiteX2" fmla="*/ 5607423 w 5607423"/>
              <a:gd name="connsiteY2" fmla="*/ 1430089 h 1430089"/>
              <a:gd name="connsiteX3" fmla="*/ 0 w 5607423"/>
              <a:gd name="connsiteY3" fmla="*/ 1430089 h 1430089"/>
              <a:gd name="connsiteX4" fmla="*/ 0 w 5607423"/>
              <a:gd name="connsiteY4" fmla="*/ 0 h 143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423" h="1430089">
                <a:moveTo>
                  <a:pt x="0" y="0"/>
                </a:moveTo>
                <a:lnTo>
                  <a:pt x="5607423" y="0"/>
                </a:lnTo>
                <a:lnTo>
                  <a:pt x="5607423" y="1430089"/>
                </a:lnTo>
                <a:lnTo>
                  <a:pt x="0" y="14300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5942" tIns="68580" rIns="68580" bIns="68580" numCol="1" spcCol="1270" anchor="ctr" anchorCtr="0">
            <a:noAutofit/>
          </a:bodyPr>
          <a:lstStyle/>
          <a:p>
            <a:pPr defTabSz="800100">
              <a:lnSpc>
                <a:spcPct val="90000"/>
              </a:lnSpc>
              <a:spcAft>
                <a:spcPct val="35000"/>
              </a:spcAft>
            </a:pPr>
            <a:r>
              <a:rPr lang="en-US" b="1" dirty="0">
                <a:solidFill>
                  <a:schemeClr val="tx1">
                    <a:lumMod val="65000"/>
                    <a:lumOff val="35000"/>
                  </a:schemeClr>
                </a:solidFill>
              </a:rPr>
              <a:t>Fruits</a:t>
            </a:r>
          </a:p>
          <a:p>
            <a:pPr algn="r" defTabSz="800100">
              <a:lnSpc>
                <a:spcPct val="90000"/>
              </a:lnSpc>
              <a:spcAft>
                <a:spcPct val="35000"/>
              </a:spcAft>
            </a:pPr>
            <a:r>
              <a:rPr lang="en-US" sz="1200" dirty="0">
                <a:solidFill>
                  <a:schemeClr val="tx1">
                    <a:lumMod val="65000"/>
                    <a:lumOff val="35000"/>
                  </a:schemeClr>
                </a:solidFill>
              </a:rPr>
              <a:t>The world’s biggest exporter: Fresh blueberries,  Fresh grapes,  Fresh cherries, Prunes and Dehydrated apples</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52738">
            <a:off x="665472" y="3466587"/>
            <a:ext cx="906647" cy="1087839"/>
          </a:xfrm>
          <a:prstGeom prst="rect">
            <a:avLst/>
          </a:prstGeom>
        </p:spPr>
      </p:pic>
      <p:sp>
        <p:nvSpPr>
          <p:cNvPr id="16" name="Forma libre 15"/>
          <p:cNvSpPr/>
          <p:nvPr/>
        </p:nvSpPr>
        <p:spPr>
          <a:xfrm>
            <a:off x="866478" y="2191477"/>
            <a:ext cx="2871212" cy="1023997"/>
          </a:xfrm>
          <a:custGeom>
            <a:avLst/>
            <a:gdLst>
              <a:gd name="connsiteX0" fmla="*/ 0 w 5607423"/>
              <a:gd name="connsiteY0" fmla="*/ 0 h 1430089"/>
              <a:gd name="connsiteX1" fmla="*/ 5607423 w 5607423"/>
              <a:gd name="connsiteY1" fmla="*/ 0 h 1430089"/>
              <a:gd name="connsiteX2" fmla="*/ 5607423 w 5607423"/>
              <a:gd name="connsiteY2" fmla="*/ 1430089 h 1430089"/>
              <a:gd name="connsiteX3" fmla="*/ 0 w 5607423"/>
              <a:gd name="connsiteY3" fmla="*/ 1430089 h 1430089"/>
              <a:gd name="connsiteX4" fmla="*/ 0 w 5607423"/>
              <a:gd name="connsiteY4" fmla="*/ 0 h 143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423" h="1430089">
                <a:moveTo>
                  <a:pt x="0" y="0"/>
                </a:moveTo>
                <a:lnTo>
                  <a:pt x="5607423" y="0"/>
                </a:lnTo>
                <a:lnTo>
                  <a:pt x="5607423" y="1430089"/>
                </a:lnTo>
                <a:lnTo>
                  <a:pt x="0" y="14300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85942" tIns="68580" rIns="68580" bIns="68580" numCol="1" spcCol="1270" anchor="ctr" anchorCtr="0">
            <a:noAutofit/>
          </a:bodyPr>
          <a:lstStyle/>
          <a:p>
            <a:r>
              <a:rPr lang="es-CL" b="1" dirty="0" err="1">
                <a:solidFill>
                  <a:schemeClr val="tx1">
                    <a:lumMod val="65000"/>
                    <a:lumOff val="35000"/>
                  </a:schemeClr>
                </a:solidFill>
              </a:rPr>
              <a:t>Forest</a:t>
            </a:r>
            <a:endParaRPr lang="es-CL" b="1" dirty="0">
              <a:solidFill>
                <a:schemeClr val="tx1">
                  <a:lumMod val="65000"/>
                  <a:lumOff val="35000"/>
                </a:schemeClr>
              </a:solidFill>
            </a:endParaRPr>
          </a:p>
          <a:p>
            <a:endParaRPr lang="es-CL" sz="1050" dirty="0"/>
          </a:p>
          <a:p>
            <a:pPr algn="r"/>
            <a:r>
              <a:rPr lang="es-CL" sz="1200" dirty="0"/>
              <a:t>Top 10 in </a:t>
            </a:r>
            <a:r>
              <a:rPr lang="es-CL" sz="1200" dirty="0" err="1"/>
              <a:t>roundwood</a:t>
            </a:r>
            <a:r>
              <a:rPr lang="es-CL" sz="1200" dirty="0"/>
              <a:t> and </a:t>
            </a:r>
            <a:r>
              <a:rPr lang="es-CL" sz="1200" dirty="0" err="1"/>
              <a:t>pulpwood</a:t>
            </a:r>
            <a:endParaRPr lang="es-CL" sz="1200" dirty="0"/>
          </a:p>
          <a:p>
            <a:pPr algn="r"/>
            <a:r>
              <a:rPr lang="es-CL" sz="1200" dirty="0"/>
              <a:t>Leader in </a:t>
            </a:r>
            <a:r>
              <a:rPr lang="es-CL" sz="1200" dirty="0" err="1"/>
              <a:t>LatAm</a:t>
            </a:r>
            <a:endParaRPr lang="es-ES" sz="1200" dirty="0"/>
          </a:p>
          <a:p>
            <a:pPr defTabSz="800100">
              <a:lnSpc>
                <a:spcPct val="90000"/>
              </a:lnSpc>
              <a:spcAft>
                <a:spcPct val="35000"/>
              </a:spcAft>
            </a:pPr>
            <a:endParaRPr lang="es-CL" sz="956" b="1" dirty="0">
              <a:solidFill>
                <a:schemeClr val="tx1">
                  <a:lumMod val="65000"/>
                  <a:lumOff val="35000"/>
                </a:schemeClr>
              </a:solidFill>
            </a:endParaRPr>
          </a:p>
        </p:txBody>
      </p:sp>
      <p:pic>
        <p:nvPicPr>
          <p:cNvPr id="17" name="Picture 10" descr="http://www.gisiberica.com/MATERDI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780" r="38966" b="1"/>
          <a:stretch/>
        </p:blipFill>
        <p:spPr bwMode="auto">
          <a:xfrm rot="20805662">
            <a:off x="564612" y="2123912"/>
            <a:ext cx="940049" cy="115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ip20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15" name="Picture 7" descr="logolar_en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18" name="Picture 4" descr="Resultado de imagen para corfo"/>
          <p:cNvPicPr>
            <a:picLocks noChangeAspect="1" noChangeArrowheads="1"/>
          </p:cNvPicPr>
          <p:nvPr/>
        </p:nvPicPr>
        <p:blipFill rotWithShape="1">
          <a:blip r:embed="rId9">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2900252" y="-36746"/>
            <a:ext cx="2638864" cy="461665"/>
          </a:xfrm>
          <a:prstGeom prst="rect">
            <a:avLst/>
          </a:prstGeom>
          <a:noFill/>
        </p:spPr>
        <p:txBody>
          <a:bodyPr wrap="none" rtlCol="0">
            <a:spAutoFit/>
          </a:bodyPr>
          <a:lstStyle/>
          <a:p>
            <a:r>
              <a:rPr lang="en-US" sz="2400" b="1" dirty="0">
                <a:solidFill>
                  <a:schemeClr val="accent1">
                    <a:lumMod val="75000"/>
                  </a:schemeClr>
                </a:solidFill>
              </a:rPr>
              <a:t>CHILE AT A GLANCE</a:t>
            </a:r>
          </a:p>
        </p:txBody>
      </p:sp>
      <p:sp>
        <p:nvSpPr>
          <p:cNvPr id="19" name="Título 1"/>
          <p:cNvSpPr txBox="1">
            <a:spLocks/>
          </p:cNvSpPr>
          <p:nvPr/>
        </p:nvSpPr>
        <p:spPr bwMode="auto">
          <a:xfrm>
            <a:off x="4101953" y="3810201"/>
            <a:ext cx="4646511" cy="72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200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1800" b="1" dirty="0">
                <a:solidFill>
                  <a:srgbClr val="C00000"/>
                </a:solidFill>
              </a:rPr>
              <a:t>Main issues: </a:t>
            </a:r>
          </a:p>
          <a:p>
            <a:pPr marL="342900" indent="-342900">
              <a:buAutoNum type="arabicPeriod"/>
            </a:pPr>
            <a:r>
              <a:rPr lang="es-CL" sz="1800" b="1" dirty="0">
                <a:solidFill>
                  <a:srgbClr val="C00000"/>
                </a:solidFill>
              </a:rPr>
              <a:t>Undiversified productive matrix.</a:t>
            </a:r>
          </a:p>
          <a:p>
            <a:pPr marL="342900" indent="-342900">
              <a:buAutoNum type="arabicPeriod"/>
            </a:pPr>
            <a:r>
              <a:rPr lang="es-CL" sz="1800" b="1" dirty="0">
                <a:solidFill>
                  <a:srgbClr val="C00000"/>
                </a:solidFill>
              </a:rPr>
              <a:t> Limited value added in exports.</a:t>
            </a:r>
          </a:p>
          <a:p>
            <a:endParaRPr lang="es-CL" sz="1800" b="1" dirty="0">
              <a:solidFill>
                <a:srgbClr val="C00000"/>
              </a:solidFill>
            </a:endParaRPr>
          </a:p>
        </p:txBody>
      </p:sp>
    </p:spTree>
    <p:extLst>
      <p:ext uri="{BB962C8B-B14F-4D97-AF65-F5344CB8AC3E}">
        <p14:creationId xmlns:p14="http://schemas.microsoft.com/office/powerpoint/2010/main" val="139919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68590" y="-344574"/>
            <a:ext cx="6615778" cy="938719"/>
          </a:xfrm>
          <a:prstGeom prst="rect">
            <a:avLst/>
          </a:prstGeom>
        </p:spPr>
        <p:txBody>
          <a:bodyPr wrap="square">
            <a:spAutoFit/>
          </a:bodyPr>
          <a:lstStyle/>
          <a:p>
            <a:endParaRPr lang="es-CL" sz="2100" dirty="0">
              <a:solidFill>
                <a:schemeClr val="accent1">
                  <a:lumMod val="75000"/>
                </a:schemeClr>
              </a:solidFill>
              <a:latin typeface="+mn-lt"/>
            </a:endParaRPr>
          </a:p>
          <a:p>
            <a:r>
              <a:rPr lang="en-US" sz="2000" b="1" dirty="0">
                <a:solidFill>
                  <a:schemeClr val="accent1">
                    <a:lumMod val="75000"/>
                  </a:schemeClr>
                </a:solidFill>
                <a:latin typeface="+mn-lt"/>
                <a:cs typeface="ＭＳ Ｐゴシック" charset="0"/>
              </a:rPr>
              <a:t>STILL LOW R&amp;D EXPENSES AND LIMITED BUSINESS EFFORT</a:t>
            </a:r>
          </a:p>
          <a:p>
            <a:r>
              <a:rPr lang="en-US" sz="1400" b="1" dirty="0">
                <a:solidFill>
                  <a:srgbClr val="C00000"/>
                </a:solidFill>
                <a:latin typeface="+mn-lt"/>
              </a:rPr>
              <a:t>(As a percentage of PIB, 2012 or latest year available)</a:t>
            </a:r>
            <a:endParaRPr lang="es-CL" sz="1400" b="1" dirty="0">
              <a:solidFill>
                <a:srgbClr val="C00000"/>
              </a:solidFill>
              <a:latin typeface="+mn-lt"/>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5" t="1252" r="330" b="9037"/>
          <a:stretch/>
        </p:blipFill>
        <p:spPr bwMode="auto">
          <a:xfrm>
            <a:off x="315104" y="760687"/>
            <a:ext cx="5724397" cy="38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206573" y="3208340"/>
            <a:ext cx="2002471" cy="923330"/>
          </a:xfrm>
          <a:prstGeom prst="rect">
            <a:avLst/>
          </a:prstGeom>
          <a:solidFill>
            <a:schemeClr val="accent1"/>
          </a:solidFill>
        </p:spPr>
        <p:txBody>
          <a:bodyPr wrap="none" rtlCol="0">
            <a:spAutoFit/>
          </a:bodyPr>
          <a:lstStyle/>
          <a:p>
            <a:r>
              <a:rPr lang="es-CL" dirty="0" err="1">
                <a:solidFill>
                  <a:schemeClr val="bg1"/>
                </a:solidFill>
                <a:latin typeface="+mn-lt"/>
              </a:rPr>
              <a:t>Public+Intl</a:t>
            </a:r>
            <a:r>
              <a:rPr lang="es-CL" dirty="0">
                <a:solidFill>
                  <a:schemeClr val="bg1"/>
                </a:solidFill>
                <a:latin typeface="+mn-lt"/>
              </a:rPr>
              <a:t>: 0,26%</a:t>
            </a:r>
          </a:p>
          <a:p>
            <a:endParaRPr lang="es-CL" dirty="0">
              <a:solidFill>
                <a:schemeClr val="bg1"/>
              </a:solidFill>
              <a:latin typeface="+mn-lt"/>
            </a:endParaRPr>
          </a:p>
          <a:p>
            <a:r>
              <a:rPr lang="es-CL" dirty="0" err="1">
                <a:solidFill>
                  <a:schemeClr val="bg1"/>
                </a:solidFill>
                <a:latin typeface="+mn-lt"/>
              </a:rPr>
              <a:t>Private</a:t>
            </a:r>
            <a:r>
              <a:rPr lang="es-CL" dirty="0">
                <a:solidFill>
                  <a:schemeClr val="bg1"/>
                </a:solidFill>
                <a:latin typeface="+mn-lt"/>
              </a:rPr>
              <a:t> R&amp;D: 0,13%</a:t>
            </a:r>
          </a:p>
        </p:txBody>
      </p:sp>
      <p:sp>
        <p:nvSpPr>
          <p:cNvPr id="4" name="CuadroTexto 3"/>
          <p:cNvSpPr txBox="1"/>
          <p:nvPr/>
        </p:nvSpPr>
        <p:spPr>
          <a:xfrm>
            <a:off x="2217656" y="4652128"/>
            <a:ext cx="6422464" cy="584775"/>
          </a:xfrm>
          <a:prstGeom prst="rect">
            <a:avLst/>
          </a:prstGeom>
          <a:noFill/>
        </p:spPr>
        <p:txBody>
          <a:bodyPr wrap="none" rtlCol="0">
            <a:spAutoFit/>
          </a:bodyPr>
          <a:lstStyle/>
          <a:p>
            <a:r>
              <a:rPr lang="es-CL" sz="1600" dirty="0" err="1">
                <a:solidFill>
                  <a:srgbClr val="C00000"/>
                </a:solidFill>
              </a:rPr>
              <a:t>Source</a:t>
            </a:r>
            <a:r>
              <a:rPr lang="es-CL" sz="1600" dirty="0">
                <a:solidFill>
                  <a:srgbClr val="C00000"/>
                </a:solidFill>
              </a:rPr>
              <a:t>: </a:t>
            </a:r>
            <a:r>
              <a:rPr lang="es-CL" sz="1600" dirty="0" err="1">
                <a:solidFill>
                  <a:srgbClr val="C00000"/>
                </a:solidFill>
              </a:rPr>
              <a:t>Main</a:t>
            </a:r>
            <a:r>
              <a:rPr lang="es-CL" sz="1600" dirty="0">
                <a:solidFill>
                  <a:srgbClr val="C00000"/>
                </a:solidFill>
              </a:rPr>
              <a:t> </a:t>
            </a:r>
            <a:r>
              <a:rPr lang="es-CL" sz="1600" dirty="0" err="1">
                <a:solidFill>
                  <a:srgbClr val="C00000"/>
                </a:solidFill>
              </a:rPr>
              <a:t>science</a:t>
            </a:r>
            <a:r>
              <a:rPr lang="es-CL" sz="1600" dirty="0">
                <a:solidFill>
                  <a:srgbClr val="C00000"/>
                </a:solidFill>
              </a:rPr>
              <a:t> and </a:t>
            </a:r>
            <a:r>
              <a:rPr lang="es-CL" sz="1600" dirty="0" err="1">
                <a:solidFill>
                  <a:srgbClr val="C00000"/>
                </a:solidFill>
              </a:rPr>
              <a:t>technology</a:t>
            </a:r>
            <a:r>
              <a:rPr lang="es-CL" sz="1600" dirty="0">
                <a:solidFill>
                  <a:srgbClr val="C00000"/>
                </a:solidFill>
              </a:rPr>
              <a:t> </a:t>
            </a:r>
            <a:r>
              <a:rPr lang="es-CL" sz="1600" dirty="0" err="1">
                <a:solidFill>
                  <a:srgbClr val="C00000"/>
                </a:solidFill>
              </a:rPr>
              <a:t>indicators</a:t>
            </a:r>
            <a:r>
              <a:rPr lang="es-CL" sz="1600" dirty="0">
                <a:solidFill>
                  <a:srgbClr val="C00000"/>
                </a:solidFill>
              </a:rPr>
              <a:t> </a:t>
            </a:r>
            <a:r>
              <a:rPr lang="es-CL" sz="1600" dirty="0" err="1">
                <a:solidFill>
                  <a:srgbClr val="C00000"/>
                </a:solidFill>
              </a:rPr>
              <a:t>database</a:t>
            </a:r>
            <a:r>
              <a:rPr lang="es-CL" sz="1600" dirty="0">
                <a:solidFill>
                  <a:srgbClr val="C00000"/>
                </a:solidFill>
              </a:rPr>
              <a:t>, OECD, </a:t>
            </a:r>
            <a:r>
              <a:rPr lang="es-CL" sz="1600" dirty="0" err="1">
                <a:solidFill>
                  <a:srgbClr val="C00000"/>
                </a:solidFill>
              </a:rPr>
              <a:t>Dec</a:t>
            </a:r>
            <a:r>
              <a:rPr lang="es-CL" sz="1600" dirty="0">
                <a:solidFill>
                  <a:srgbClr val="C00000"/>
                </a:solidFill>
              </a:rPr>
              <a:t> 2014.</a:t>
            </a:r>
          </a:p>
          <a:p>
            <a:endParaRPr lang="es-CL" sz="1600" dirty="0">
              <a:solidFill>
                <a:srgbClr val="C00000"/>
              </a:solidFill>
            </a:endParaRPr>
          </a:p>
        </p:txBody>
      </p:sp>
      <p:pic>
        <p:nvPicPr>
          <p:cNvPr id="7" name="Picture 11" descr="ip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9" name="Picture 4" descr="Resultado de imagen para corfo"/>
          <p:cNvPicPr>
            <a:picLocks noChangeAspect="1" noChangeArrowheads="1"/>
          </p:cNvPicPr>
          <p:nvPr/>
        </p:nvPicPr>
        <p:blipFill rotWithShape="1">
          <a:blip r:embed="rId6">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2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335050" y="64740"/>
            <a:ext cx="8676456" cy="461665"/>
          </a:xfrm>
          <a:prstGeom prst="rect">
            <a:avLst/>
          </a:prstGeom>
          <a:noFill/>
        </p:spPr>
        <p:txBody>
          <a:bodyPr wrap="square">
            <a:spAutoFit/>
          </a:bodyPr>
          <a:lstStyle/>
          <a:p>
            <a:pPr algn="ctr">
              <a:defRPr/>
            </a:pPr>
            <a:r>
              <a:rPr lang="es-ES" sz="2400" b="1" spc="-150" dirty="0">
                <a:solidFill>
                  <a:schemeClr val="tx2"/>
                </a:solidFill>
                <a:latin typeface="Calibri"/>
              </a:rPr>
              <a:t>CORFO: THE ECONOMIC DEVELOPMENT AGENCY</a:t>
            </a:r>
            <a:endParaRPr lang="en-US" sz="2400" b="1" spc="-150" dirty="0">
              <a:solidFill>
                <a:schemeClr val="tx2"/>
              </a:solidFill>
              <a:latin typeface="Calibri"/>
              <a:cs typeface="Calibri"/>
            </a:endParaRPr>
          </a:p>
        </p:txBody>
      </p:sp>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1059555" y="1999915"/>
            <a:ext cx="7070603" cy="3244635"/>
            <a:chOff x="1500456" y="2412660"/>
            <a:chExt cx="6364341" cy="2947958"/>
          </a:xfrm>
        </p:grpSpPr>
        <p:pic>
          <p:nvPicPr>
            <p:cNvPr id="13" name="Imagen 12"/>
            <p:cNvPicPr>
              <a:picLocks noChangeAspect="1"/>
            </p:cNvPicPr>
            <p:nvPr/>
          </p:nvPicPr>
          <p:blipFill>
            <a:blip r:embed="rId5"/>
            <a:stretch>
              <a:fillRect/>
            </a:stretch>
          </p:blipFill>
          <p:spPr>
            <a:xfrm>
              <a:off x="1532783" y="2412660"/>
              <a:ext cx="6072387" cy="1607306"/>
            </a:xfrm>
            <a:prstGeom prst="rect">
              <a:avLst/>
            </a:prstGeom>
          </p:spPr>
        </p:pic>
        <p:sp>
          <p:nvSpPr>
            <p:cNvPr id="14" name="CuadroTexto 13"/>
            <p:cNvSpPr txBox="1"/>
            <p:nvPr/>
          </p:nvSpPr>
          <p:spPr>
            <a:xfrm>
              <a:off x="2821941" y="4137924"/>
              <a:ext cx="946220" cy="1061829"/>
            </a:xfrm>
            <a:prstGeom prst="rect">
              <a:avLst/>
            </a:prstGeom>
            <a:noFill/>
          </p:spPr>
          <p:txBody>
            <a:bodyPr wrap="square" rtlCol="0">
              <a:spAutoFit/>
            </a:bodyPr>
            <a:lstStyle>
              <a:defPPr>
                <a:defRPr lang="es-CL"/>
              </a:defPPr>
              <a:lvl1pPr marL="72000" indent="-72000">
                <a:buFont typeface="Arial" panose="020B0604020202020204" pitchFamily="34" charset="0"/>
                <a:buChar char="•"/>
                <a:defRPr sz="1400"/>
              </a:lvl1pPr>
            </a:lstStyle>
            <a:p>
              <a:r>
                <a:rPr lang="es-CL" sz="1050" dirty="0" err="1"/>
                <a:t>Seed</a:t>
              </a:r>
              <a:r>
                <a:rPr lang="es-CL" sz="1050" dirty="0"/>
                <a:t> Capital</a:t>
              </a:r>
            </a:p>
            <a:p>
              <a:r>
                <a:rPr lang="es-CL" sz="1050" dirty="0" err="1"/>
                <a:t>Incubators</a:t>
              </a:r>
              <a:endParaRPr lang="es-CL" sz="1050" dirty="0"/>
            </a:p>
            <a:p>
              <a:r>
                <a:rPr lang="es-CL" sz="1050" dirty="0"/>
                <a:t>Co-Works</a:t>
              </a:r>
            </a:p>
            <a:p>
              <a:r>
                <a:rPr lang="es-CL" sz="1050" dirty="0" err="1"/>
                <a:t>Start</a:t>
              </a:r>
              <a:r>
                <a:rPr lang="es-CL" sz="1050" dirty="0"/>
                <a:t> Up Chile</a:t>
              </a:r>
            </a:p>
            <a:p>
              <a:endParaRPr lang="es-CL" sz="1050" dirty="0"/>
            </a:p>
          </p:txBody>
        </p:sp>
        <p:sp>
          <p:nvSpPr>
            <p:cNvPr id="15" name="CuadroTexto 14"/>
            <p:cNvSpPr txBox="1"/>
            <p:nvPr/>
          </p:nvSpPr>
          <p:spPr>
            <a:xfrm>
              <a:off x="3960244" y="4137924"/>
              <a:ext cx="1319459" cy="900246"/>
            </a:xfrm>
            <a:prstGeom prst="rect">
              <a:avLst/>
            </a:prstGeom>
            <a:noFill/>
          </p:spPr>
          <p:txBody>
            <a:bodyPr wrap="square" rtlCol="0">
              <a:spAutoFit/>
            </a:bodyPr>
            <a:lstStyle/>
            <a:p>
              <a:pPr marL="54000" indent="-54000">
                <a:buFont typeface="Arial" panose="020B0604020202020204" pitchFamily="34" charset="0"/>
                <a:buChar char="•"/>
              </a:pPr>
              <a:r>
                <a:rPr lang="es-CL" sz="1050" dirty="0" err="1"/>
                <a:t>Guarantees</a:t>
              </a:r>
              <a:r>
                <a:rPr lang="es-CL" sz="1050" dirty="0"/>
                <a:t> </a:t>
              </a:r>
              <a:r>
                <a:rPr lang="es-CL" sz="1050" dirty="0" err="1"/>
                <a:t>for</a:t>
              </a:r>
              <a:r>
                <a:rPr lang="es-CL" sz="1050" dirty="0"/>
                <a:t> </a:t>
              </a:r>
              <a:r>
                <a:rPr lang="es-CL" sz="1050" dirty="0" err="1"/>
                <a:t>financing</a:t>
              </a:r>
              <a:r>
                <a:rPr lang="es-CL" sz="1050" dirty="0"/>
                <a:t> </a:t>
              </a:r>
              <a:r>
                <a:rPr lang="es-CL" sz="1050" dirty="0" err="1"/>
                <a:t>SMEs</a:t>
              </a:r>
              <a:endParaRPr lang="es-CL" sz="1050" dirty="0"/>
            </a:p>
            <a:p>
              <a:pPr marL="54000" indent="-54000">
                <a:buFont typeface="Arial" panose="020B0604020202020204" pitchFamily="34" charset="0"/>
                <a:buChar char="•"/>
              </a:pPr>
              <a:r>
                <a:rPr lang="es-CL" sz="1050" dirty="0"/>
                <a:t>PE &amp; VC </a:t>
              </a:r>
              <a:r>
                <a:rPr lang="es-CL" sz="1050" dirty="0" err="1"/>
                <a:t>Funds</a:t>
              </a:r>
              <a:endParaRPr lang="es-CL" sz="1050" dirty="0"/>
            </a:p>
            <a:p>
              <a:pPr marL="54000" indent="-54000">
                <a:buFont typeface="Arial" panose="020B0604020202020204" pitchFamily="34" charset="0"/>
                <a:buChar char="•"/>
              </a:pPr>
              <a:r>
                <a:rPr lang="es-CL" sz="1050" dirty="0" err="1"/>
                <a:t>Early</a:t>
              </a:r>
              <a:r>
                <a:rPr lang="es-CL" sz="1050" dirty="0"/>
                <a:t> </a:t>
              </a:r>
              <a:r>
                <a:rPr lang="es-CL" sz="1050" dirty="0" err="1"/>
                <a:t>Stage</a:t>
              </a:r>
              <a:r>
                <a:rPr lang="es-CL" sz="1050" dirty="0"/>
                <a:t> VC </a:t>
              </a:r>
              <a:r>
                <a:rPr lang="es-CL" sz="1050" dirty="0" err="1"/>
                <a:t>Funds</a:t>
              </a:r>
              <a:endParaRPr lang="es-CL" sz="1050" dirty="0"/>
            </a:p>
          </p:txBody>
        </p:sp>
        <p:sp>
          <p:nvSpPr>
            <p:cNvPr id="16" name="CuadroTexto 15"/>
            <p:cNvSpPr txBox="1"/>
            <p:nvPr/>
          </p:nvSpPr>
          <p:spPr>
            <a:xfrm>
              <a:off x="5252791" y="4137924"/>
              <a:ext cx="1319459" cy="900246"/>
            </a:xfrm>
            <a:prstGeom prst="rect">
              <a:avLst/>
            </a:prstGeom>
            <a:noFill/>
          </p:spPr>
          <p:txBody>
            <a:bodyPr wrap="square" rtlCol="0">
              <a:spAutoFit/>
            </a:bodyPr>
            <a:lstStyle/>
            <a:p>
              <a:pPr marL="54000" indent="-54000">
                <a:buFont typeface="Arial" panose="020B0604020202020204" pitchFamily="34" charset="0"/>
                <a:buChar char="•"/>
              </a:pPr>
              <a:r>
                <a:rPr lang="es-CL" sz="1050" dirty="0" err="1"/>
                <a:t>SMEs</a:t>
              </a:r>
              <a:r>
                <a:rPr lang="es-CL" sz="1050" dirty="0"/>
                <a:t> </a:t>
              </a:r>
              <a:r>
                <a:rPr lang="es-CL" sz="1050" dirty="0" err="1"/>
                <a:t>programs</a:t>
              </a:r>
              <a:r>
                <a:rPr lang="es-CL" sz="1050" dirty="0"/>
                <a:t> </a:t>
              </a:r>
            </a:p>
            <a:p>
              <a:pPr marL="54000" indent="-54000">
                <a:buFont typeface="Arial" panose="020B0604020202020204" pitchFamily="34" charset="0"/>
                <a:buChar char="•"/>
              </a:pPr>
              <a:r>
                <a:rPr lang="es-CL" sz="1050" dirty="0"/>
                <a:t>Labor </a:t>
              </a:r>
              <a:r>
                <a:rPr lang="es-CL" sz="1050" dirty="0" err="1"/>
                <a:t>skills</a:t>
              </a:r>
              <a:r>
                <a:rPr lang="es-CL" sz="1050" dirty="0"/>
                <a:t> </a:t>
              </a:r>
            </a:p>
            <a:p>
              <a:pPr marL="54000" indent="-54000">
                <a:buFont typeface="Arial" panose="020B0604020202020204" pitchFamily="34" charset="0"/>
                <a:buChar char="•"/>
              </a:pPr>
              <a:r>
                <a:rPr lang="es-CL" sz="1050" dirty="0"/>
                <a:t>Smart </a:t>
              </a:r>
              <a:r>
                <a:rPr lang="es-CL" sz="1050" dirty="0" err="1"/>
                <a:t>Specialization</a:t>
              </a:r>
              <a:r>
                <a:rPr lang="es-CL" sz="1050" dirty="0"/>
                <a:t> </a:t>
              </a:r>
              <a:r>
                <a:rPr lang="es-CL" sz="1050" dirty="0" err="1"/>
                <a:t>programs</a:t>
              </a:r>
              <a:r>
                <a:rPr lang="es-CL" sz="1050" dirty="0"/>
                <a:t>  </a:t>
              </a:r>
            </a:p>
          </p:txBody>
        </p:sp>
        <p:sp>
          <p:nvSpPr>
            <p:cNvPr id="17" name="CuadroTexto 16"/>
            <p:cNvSpPr txBox="1"/>
            <p:nvPr/>
          </p:nvSpPr>
          <p:spPr>
            <a:xfrm>
              <a:off x="6545338" y="4137924"/>
              <a:ext cx="1319459" cy="738664"/>
            </a:xfrm>
            <a:prstGeom prst="rect">
              <a:avLst/>
            </a:prstGeom>
            <a:noFill/>
          </p:spPr>
          <p:txBody>
            <a:bodyPr wrap="square" rtlCol="0">
              <a:spAutoFit/>
            </a:bodyPr>
            <a:lstStyle/>
            <a:p>
              <a:pPr marL="54000" indent="-54000">
                <a:buFont typeface="Arial" panose="020B0604020202020204" pitchFamily="34" charset="0"/>
                <a:buChar char="•"/>
              </a:pPr>
              <a:r>
                <a:rPr lang="es-CL" sz="1050" dirty="0" err="1"/>
                <a:t>Technology</a:t>
              </a:r>
              <a:r>
                <a:rPr lang="es-CL" sz="1050" dirty="0"/>
                <a:t> centres</a:t>
              </a:r>
            </a:p>
            <a:p>
              <a:pPr marL="54000" indent="-54000">
                <a:buFont typeface="Arial" panose="020B0604020202020204" pitchFamily="34" charset="0"/>
                <a:buChar char="•"/>
              </a:pPr>
              <a:r>
                <a:rPr lang="es-CL" sz="1050" dirty="0"/>
                <a:t>R&amp;D </a:t>
              </a:r>
              <a:r>
                <a:rPr lang="es-CL" sz="1050" dirty="0" err="1"/>
                <a:t>Consortiums</a:t>
              </a:r>
              <a:endParaRPr lang="es-CL" sz="1050" dirty="0"/>
            </a:p>
            <a:p>
              <a:pPr marL="54000" indent="-54000">
                <a:buFont typeface="Arial" panose="020B0604020202020204" pitchFamily="34" charset="0"/>
                <a:buChar char="•"/>
              </a:pPr>
              <a:r>
                <a:rPr lang="es-CL" sz="1050" dirty="0" err="1"/>
                <a:t>Tech</a:t>
              </a:r>
              <a:r>
                <a:rPr lang="es-CL" sz="1050" dirty="0"/>
                <a:t> transfer (</a:t>
              </a:r>
              <a:r>
                <a:rPr lang="es-CL" sz="1050" dirty="0" err="1"/>
                <a:t>TTOs</a:t>
              </a:r>
              <a:r>
                <a:rPr lang="es-CL" sz="1050" dirty="0"/>
                <a:t> and </a:t>
              </a:r>
              <a:r>
                <a:rPr lang="es-CL" sz="1050" dirty="0" err="1"/>
                <a:t>Hubs</a:t>
              </a:r>
              <a:r>
                <a:rPr lang="es-CL" sz="1050" dirty="0"/>
                <a:t>)</a:t>
              </a:r>
            </a:p>
          </p:txBody>
        </p:sp>
        <p:sp>
          <p:nvSpPr>
            <p:cNvPr id="18" name="CuadroTexto 17"/>
            <p:cNvSpPr txBox="1"/>
            <p:nvPr/>
          </p:nvSpPr>
          <p:spPr>
            <a:xfrm>
              <a:off x="1500456" y="4137206"/>
              <a:ext cx="1167242" cy="1223412"/>
            </a:xfrm>
            <a:prstGeom prst="rect">
              <a:avLst/>
            </a:prstGeom>
            <a:noFill/>
          </p:spPr>
          <p:txBody>
            <a:bodyPr wrap="square" rtlCol="0">
              <a:spAutoFit/>
            </a:bodyPr>
            <a:lstStyle>
              <a:defPPr>
                <a:defRPr lang="es-CL"/>
              </a:defPPr>
              <a:lvl1pPr marL="72000" indent="-72000">
                <a:buFont typeface="Arial" panose="020B0604020202020204" pitchFamily="34" charset="0"/>
                <a:buChar char="•"/>
                <a:defRPr sz="1400"/>
              </a:lvl1pPr>
            </a:lstStyle>
            <a:p>
              <a:r>
                <a:rPr lang="es-CL" sz="1050" dirty="0" err="1"/>
                <a:t>Innovation</a:t>
              </a:r>
              <a:r>
                <a:rPr lang="es-CL" sz="1050" dirty="0"/>
                <a:t> </a:t>
              </a:r>
              <a:r>
                <a:rPr lang="es-CL" sz="1050" dirty="0" err="1"/>
                <a:t>grants</a:t>
              </a:r>
              <a:endParaRPr lang="es-CL" sz="1050" dirty="0"/>
            </a:p>
            <a:p>
              <a:r>
                <a:rPr lang="es-CL" sz="1050" dirty="0"/>
                <a:t>R&amp;D </a:t>
              </a:r>
              <a:r>
                <a:rPr lang="es-CL" sz="1050" dirty="0" err="1"/>
                <a:t>contract</a:t>
              </a:r>
              <a:r>
                <a:rPr lang="es-CL" sz="1050" dirty="0"/>
                <a:t> </a:t>
              </a:r>
              <a:r>
                <a:rPr lang="es-CL" sz="1050" dirty="0" err="1"/>
                <a:t>research</a:t>
              </a:r>
              <a:r>
                <a:rPr lang="es-CL" sz="1050" dirty="0"/>
                <a:t> </a:t>
              </a:r>
              <a:r>
                <a:rPr lang="es-CL" sz="1050" dirty="0" err="1"/>
                <a:t>grants</a:t>
              </a:r>
              <a:endParaRPr lang="es-CL" sz="1050" dirty="0"/>
            </a:p>
            <a:p>
              <a:r>
                <a:rPr lang="es-CL" sz="1050" dirty="0"/>
                <a:t>R&amp;D </a:t>
              </a:r>
              <a:r>
                <a:rPr lang="es-CL" sz="1050" dirty="0" err="1"/>
                <a:t>tax</a:t>
              </a:r>
              <a:r>
                <a:rPr lang="es-CL" sz="1050" dirty="0"/>
                <a:t> incentive</a:t>
              </a:r>
            </a:p>
            <a:p>
              <a:endParaRPr lang="es-CL" sz="1050" dirty="0"/>
            </a:p>
          </p:txBody>
        </p:sp>
      </p:grpSp>
      <p:sp>
        <p:nvSpPr>
          <p:cNvPr id="19" name="CuadroTexto 12"/>
          <p:cNvSpPr txBox="1">
            <a:spLocks noChangeArrowheads="1"/>
          </p:cNvSpPr>
          <p:nvPr/>
        </p:nvSpPr>
        <p:spPr bwMode="auto">
          <a:xfrm>
            <a:off x="723856" y="870819"/>
            <a:ext cx="73045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solidFill>
                  <a:schemeClr val="accent1">
                    <a:lumMod val="75000"/>
                  </a:schemeClr>
                </a:solidFill>
                <a:latin typeface="+mn-lt"/>
              </a:rPr>
              <a:t>Our mission is to improve the competitiveness and the productive diversification of the country by encouraging investment, innovation and entrepreneurship, strengthening in addition the human capital and technological capabilities to achieve a sustainable and territorially balanced development.</a:t>
            </a:r>
            <a:endParaRPr lang="en-US" sz="1600" dirty="0">
              <a:solidFill>
                <a:schemeClr val="accent1">
                  <a:lumMod val="75000"/>
                </a:schemeClr>
              </a:solidFill>
              <a:latin typeface="+mn-lt"/>
              <a:cs typeface="Arial Narrow" charset="0"/>
            </a:endParaRPr>
          </a:p>
        </p:txBody>
      </p:sp>
      <p:sp>
        <p:nvSpPr>
          <p:cNvPr id="21" name="Rectángulo 20"/>
          <p:cNvSpPr/>
          <p:nvPr/>
        </p:nvSpPr>
        <p:spPr>
          <a:xfrm>
            <a:off x="3949381" y="370515"/>
            <a:ext cx="1038426" cy="369332"/>
          </a:xfrm>
          <a:prstGeom prst="rect">
            <a:avLst/>
          </a:prstGeom>
        </p:spPr>
        <p:txBody>
          <a:bodyPr wrap="none">
            <a:spAutoFit/>
          </a:bodyPr>
          <a:lstStyle/>
          <a:p>
            <a:pPr>
              <a:defRPr/>
            </a:pPr>
            <a:r>
              <a:rPr lang="es-ES" spc="-113" dirty="0" err="1">
                <a:solidFill>
                  <a:schemeClr val="tx2"/>
                </a:solidFill>
                <a:latin typeface="+mn-lt"/>
              </a:rPr>
              <a:t>since</a:t>
            </a:r>
            <a:r>
              <a:rPr lang="es-ES" spc="-113" dirty="0">
                <a:solidFill>
                  <a:schemeClr val="tx2"/>
                </a:solidFill>
                <a:latin typeface="+mn-lt"/>
              </a:rPr>
              <a:t> 1939</a:t>
            </a:r>
            <a:endParaRPr lang="en-US" spc="-113" dirty="0">
              <a:solidFill>
                <a:schemeClr val="tx2"/>
              </a:solidFill>
              <a:latin typeface="+mn-lt"/>
              <a:cs typeface="Calibri"/>
            </a:endParaRPr>
          </a:p>
        </p:txBody>
      </p:sp>
      <p:sp>
        <p:nvSpPr>
          <p:cNvPr id="20" name="Forma libre 19"/>
          <p:cNvSpPr/>
          <p:nvPr/>
        </p:nvSpPr>
        <p:spPr>
          <a:xfrm>
            <a:off x="6372200" y="1948037"/>
            <a:ext cx="1584176" cy="1820940"/>
          </a:xfrm>
          <a:custGeom>
            <a:avLst/>
            <a:gdLst>
              <a:gd name="connsiteX0" fmla="*/ 0 w 5607423"/>
              <a:gd name="connsiteY0" fmla="*/ 0 h 1268397"/>
              <a:gd name="connsiteX1" fmla="*/ 5607423 w 5607423"/>
              <a:gd name="connsiteY1" fmla="*/ 0 h 1268397"/>
              <a:gd name="connsiteX2" fmla="*/ 5607423 w 5607423"/>
              <a:gd name="connsiteY2" fmla="*/ 1268397 h 1268397"/>
              <a:gd name="connsiteX3" fmla="*/ 0 w 5607423"/>
              <a:gd name="connsiteY3" fmla="*/ 1268397 h 1268397"/>
              <a:gd name="connsiteX4" fmla="*/ 0 w 5607423"/>
              <a:gd name="connsiteY4" fmla="*/ 0 h 126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423" h="1268397">
                <a:moveTo>
                  <a:pt x="0" y="0"/>
                </a:moveTo>
                <a:lnTo>
                  <a:pt x="5607423" y="0"/>
                </a:lnTo>
                <a:lnTo>
                  <a:pt x="5607423" y="1268397"/>
                </a:lnTo>
                <a:lnTo>
                  <a:pt x="0" y="1268397"/>
                </a:lnTo>
                <a:lnTo>
                  <a:pt x="0" y="0"/>
                </a:lnTo>
                <a:close/>
              </a:path>
            </a:pathLst>
          </a:custGeom>
          <a:noFill/>
          <a:ln w="76200" cmpd="sng"/>
        </p:spPr>
        <p:style>
          <a:lnRef idx="2">
            <a:schemeClr val="accent2"/>
          </a:lnRef>
          <a:fillRef idx="1">
            <a:schemeClr val="lt1"/>
          </a:fillRef>
          <a:effectRef idx="0">
            <a:schemeClr val="accent2"/>
          </a:effectRef>
          <a:fontRef idx="minor">
            <a:schemeClr val="dk1"/>
          </a:fontRef>
        </p:style>
        <p:txBody>
          <a:bodyPr spcFirstLastPara="0" vert="horz" wrap="square" lIns="870750" tIns="68580" rIns="68580" bIns="68580" numCol="1" spcCol="1270" anchor="ctr" anchorCtr="0">
            <a:noAutofit/>
          </a:bodyPr>
          <a:lstStyle/>
          <a:p>
            <a:pPr defTabSz="800100">
              <a:lnSpc>
                <a:spcPct val="90000"/>
              </a:lnSpc>
              <a:spcAft>
                <a:spcPct val="35000"/>
              </a:spcAft>
            </a:pPr>
            <a:endParaRPr lang="es-CL" sz="1200" dirty="0">
              <a:ln w="57150" cmpd="sng">
                <a:solidFill>
                  <a:schemeClr val="tx1"/>
                </a:solidFill>
              </a:ln>
              <a:solidFill>
                <a:schemeClr val="tx1">
                  <a:lumMod val="65000"/>
                  <a:lumOff val="35000"/>
                </a:schemeClr>
              </a:solidFill>
            </a:endParaRPr>
          </a:p>
        </p:txBody>
      </p:sp>
    </p:spTree>
    <p:extLst>
      <p:ext uri="{BB962C8B-B14F-4D97-AF65-F5344CB8AC3E}">
        <p14:creationId xmlns:p14="http://schemas.microsoft.com/office/powerpoint/2010/main" val="35233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redondeado 46"/>
          <p:cNvSpPr/>
          <p:nvPr/>
        </p:nvSpPr>
        <p:spPr>
          <a:xfrm>
            <a:off x="4500617" y="2548820"/>
            <a:ext cx="682703" cy="839191"/>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11" descr="ip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5">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411347" y="1959677"/>
            <a:ext cx="8424936" cy="6488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CL"/>
          </a:p>
        </p:txBody>
      </p:sp>
      <p:grpSp>
        <p:nvGrpSpPr>
          <p:cNvPr id="11" name="Grupo 10"/>
          <p:cNvGrpSpPr/>
          <p:nvPr/>
        </p:nvGrpSpPr>
        <p:grpSpPr>
          <a:xfrm>
            <a:off x="39789" y="699541"/>
            <a:ext cx="2450219" cy="1117563"/>
            <a:chOff x="2450068" y="1647848"/>
            <a:chExt cx="1428392" cy="1559690"/>
          </a:xfrm>
        </p:grpSpPr>
        <p:sp>
          <p:nvSpPr>
            <p:cNvPr id="13" name="Rectángulo redondeado 12"/>
            <p:cNvSpPr/>
            <p:nvPr/>
          </p:nvSpPr>
          <p:spPr>
            <a:xfrm>
              <a:off x="2450068" y="1647848"/>
              <a:ext cx="1428392" cy="1559690"/>
            </a:xfrm>
            <a:prstGeom prst="roundRect">
              <a:avLst>
                <a:gd name="adj" fmla="val 10000"/>
              </a:avLst>
            </a:prstGeom>
            <a:ln>
              <a:noFill/>
            </a:ln>
          </p:spPr>
          <p:style>
            <a:lnRef idx="2">
              <a:schemeClr val="accent2"/>
            </a:lnRef>
            <a:fillRef idx="1">
              <a:schemeClr val="lt1"/>
            </a:fillRef>
            <a:effectRef idx="0">
              <a:schemeClr val="accent2"/>
            </a:effectRef>
            <a:fontRef idx="minor">
              <a:schemeClr val="dk1"/>
            </a:fontRef>
          </p:style>
        </p:sp>
        <p:sp>
          <p:nvSpPr>
            <p:cNvPr id="14" name="Rectángulo 13"/>
            <p:cNvSpPr/>
            <p:nvPr/>
          </p:nvSpPr>
          <p:spPr>
            <a:xfrm>
              <a:off x="2491904" y="1689685"/>
              <a:ext cx="1344720" cy="1476019"/>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400" kern="1200" dirty="0"/>
                <a:t>First Group of Universities create small units to enhance IP protection and technology commercialization (2000 and even before).</a:t>
              </a:r>
              <a:endParaRPr lang="es-CL" sz="1400" kern="1200" dirty="0"/>
            </a:p>
          </p:txBody>
        </p:sp>
      </p:grpSp>
      <p:sp>
        <p:nvSpPr>
          <p:cNvPr id="15" name="Rectángulo 14"/>
          <p:cNvSpPr/>
          <p:nvPr/>
        </p:nvSpPr>
        <p:spPr>
          <a:xfrm>
            <a:off x="411347" y="2099424"/>
            <a:ext cx="595035" cy="369332"/>
          </a:xfrm>
          <a:prstGeom prst="rect">
            <a:avLst/>
          </a:prstGeom>
        </p:spPr>
        <p:txBody>
          <a:bodyPr wrap="none">
            <a:spAutoFit/>
          </a:bodyPr>
          <a:lstStyle/>
          <a:p>
            <a:pPr>
              <a:defRPr/>
            </a:pPr>
            <a:r>
              <a:rPr lang="es-ES" spc="-113" dirty="0">
                <a:solidFill>
                  <a:schemeClr val="bg1"/>
                </a:solidFill>
                <a:latin typeface="+mn-lt"/>
              </a:rPr>
              <a:t>2000</a:t>
            </a:r>
            <a:endParaRPr lang="en-US" spc="-113" dirty="0">
              <a:solidFill>
                <a:schemeClr val="bg1"/>
              </a:solidFill>
              <a:latin typeface="+mn-lt"/>
              <a:cs typeface="Calibri"/>
            </a:endParaRPr>
          </a:p>
        </p:txBody>
      </p:sp>
      <p:sp>
        <p:nvSpPr>
          <p:cNvPr id="18" name="Rectángulo 17"/>
          <p:cNvSpPr/>
          <p:nvPr/>
        </p:nvSpPr>
        <p:spPr>
          <a:xfrm>
            <a:off x="4166450" y="2099424"/>
            <a:ext cx="594778" cy="369332"/>
          </a:xfrm>
          <a:prstGeom prst="rect">
            <a:avLst/>
          </a:prstGeom>
        </p:spPr>
        <p:txBody>
          <a:bodyPr wrap="none">
            <a:spAutoFit/>
          </a:bodyPr>
          <a:lstStyle/>
          <a:p>
            <a:pPr>
              <a:defRPr/>
            </a:pPr>
            <a:r>
              <a:rPr lang="es-ES" spc="-113" dirty="0">
                <a:solidFill>
                  <a:schemeClr val="bg1"/>
                </a:solidFill>
                <a:latin typeface="+mn-lt"/>
              </a:rPr>
              <a:t>2010</a:t>
            </a:r>
            <a:endParaRPr lang="en-US" spc="-113" dirty="0">
              <a:solidFill>
                <a:schemeClr val="bg1"/>
              </a:solidFill>
              <a:latin typeface="+mn-lt"/>
              <a:cs typeface="Calibri"/>
            </a:endParaRPr>
          </a:p>
        </p:txBody>
      </p:sp>
      <p:grpSp>
        <p:nvGrpSpPr>
          <p:cNvPr id="21" name="Grupo 20"/>
          <p:cNvGrpSpPr/>
          <p:nvPr/>
        </p:nvGrpSpPr>
        <p:grpSpPr>
          <a:xfrm>
            <a:off x="2490008" y="729518"/>
            <a:ext cx="3030816" cy="1063979"/>
            <a:chOff x="2207012" y="1256406"/>
            <a:chExt cx="1671448" cy="2267573"/>
          </a:xfrm>
        </p:grpSpPr>
        <p:sp>
          <p:nvSpPr>
            <p:cNvPr id="22" name="Rectángulo redondeado 21"/>
            <p:cNvSpPr/>
            <p:nvPr/>
          </p:nvSpPr>
          <p:spPr>
            <a:xfrm>
              <a:off x="2450068" y="1647848"/>
              <a:ext cx="1428392" cy="1559690"/>
            </a:xfrm>
            <a:prstGeom prst="roundRect">
              <a:avLst>
                <a:gd name="adj" fmla="val 10000"/>
              </a:avLst>
            </a:prstGeom>
            <a:ln>
              <a:noFill/>
            </a:ln>
          </p:spPr>
          <p:style>
            <a:lnRef idx="2">
              <a:schemeClr val="accent1"/>
            </a:lnRef>
            <a:fillRef idx="1">
              <a:schemeClr val="lt1"/>
            </a:fillRef>
            <a:effectRef idx="0">
              <a:schemeClr val="accent1"/>
            </a:effectRef>
            <a:fontRef idx="minor">
              <a:schemeClr val="dk1"/>
            </a:fontRef>
          </p:style>
        </p:sp>
        <p:sp>
          <p:nvSpPr>
            <p:cNvPr id="23" name="Rectángulo 22"/>
            <p:cNvSpPr/>
            <p:nvPr/>
          </p:nvSpPr>
          <p:spPr>
            <a:xfrm>
              <a:off x="2207012" y="1256406"/>
              <a:ext cx="1427627" cy="2267573"/>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400" dirty="0"/>
                <a:t>20 Universities and 1 R&amp;D Center were funded by </a:t>
              </a:r>
              <a:r>
                <a:rPr lang="en-US" sz="1400" dirty="0" err="1"/>
                <a:t>Corfo</a:t>
              </a:r>
              <a:r>
                <a:rPr lang="en-US" sz="1400" dirty="0"/>
                <a:t> to install their TTOs as a formal process within their Institutions (2012).</a:t>
              </a:r>
              <a:endParaRPr lang="es-CL" sz="1400" kern="1200" dirty="0"/>
            </a:p>
          </p:txBody>
        </p:sp>
      </p:grpSp>
      <p:sp>
        <p:nvSpPr>
          <p:cNvPr id="24" name="Rectángulo redondeado 23"/>
          <p:cNvSpPr/>
          <p:nvPr/>
        </p:nvSpPr>
        <p:spPr>
          <a:xfrm>
            <a:off x="5149471" y="729518"/>
            <a:ext cx="3887025" cy="1057610"/>
          </a:xfrm>
          <a:prstGeom prst="roundRect">
            <a:avLst>
              <a:gd name="adj" fmla="val 10000"/>
            </a:avLst>
          </a:prstGeom>
          <a:ln/>
        </p:spPr>
        <p:style>
          <a:lnRef idx="2">
            <a:schemeClr val="accent2"/>
          </a:lnRef>
          <a:fillRef idx="1">
            <a:schemeClr val="lt1"/>
          </a:fillRef>
          <a:effectRef idx="0">
            <a:schemeClr val="accent2"/>
          </a:effectRef>
          <a:fontRef idx="minor">
            <a:schemeClr val="dk1"/>
          </a:fontRef>
        </p:style>
        <p:txBody>
          <a:bodyPr/>
          <a:lstStyle/>
          <a:p>
            <a:pPr algn="ctr"/>
            <a:r>
              <a:rPr lang="es-CL" sz="1400" dirty="0"/>
              <a:t>26 </a:t>
            </a:r>
            <a:r>
              <a:rPr lang="es-CL" sz="1400" dirty="0" err="1"/>
              <a:t>Universities</a:t>
            </a:r>
            <a:r>
              <a:rPr lang="es-CL" sz="1400" dirty="0"/>
              <a:t> and 3 R&amp;D Centers </a:t>
            </a:r>
            <a:r>
              <a:rPr lang="es-CL" sz="1400" dirty="0" err="1"/>
              <a:t>receive</a:t>
            </a:r>
            <a:r>
              <a:rPr lang="es-CL" sz="1400" dirty="0"/>
              <a:t> </a:t>
            </a:r>
            <a:r>
              <a:rPr lang="es-CL" sz="1400" dirty="0" err="1"/>
              <a:t>Corfo</a:t>
            </a:r>
            <a:r>
              <a:rPr lang="es-CL" sz="1400" dirty="0"/>
              <a:t> </a:t>
            </a:r>
            <a:r>
              <a:rPr lang="es-CL" sz="1400" dirty="0" err="1"/>
              <a:t>funding</a:t>
            </a:r>
            <a:r>
              <a:rPr lang="es-CL" sz="1400" dirty="0"/>
              <a:t> to </a:t>
            </a:r>
            <a:r>
              <a:rPr lang="es-CL" sz="1400" dirty="0" err="1"/>
              <a:t>install</a:t>
            </a:r>
            <a:r>
              <a:rPr lang="es-CL" sz="1400" dirty="0"/>
              <a:t> and </a:t>
            </a:r>
            <a:r>
              <a:rPr lang="es-CL" sz="1400" dirty="0" err="1"/>
              <a:t>strengthen</a:t>
            </a:r>
            <a:r>
              <a:rPr lang="es-CL" sz="1400" dirty="0"/>
              <a:t> </a:t>
            </a:r>
            <a:r>
              <a:rPr lang="es-CL" sz="1400" dirty="0" err="1"/>
              <a:t>their</a:t>
            </a:r>
            <a:r>
              <a:rPr lang="es-CL" sz="1400" dirty="0"/>
              <a:t> </a:t>
            </a:r>
            <a:r>
              <a:rPr lang="es-CL" sz="1400" dirty="0" err="1"/>
              <a:t>operations</a:t>
            </a:r>
            <a:r>
              <a:rPr lang="es-CL" sz="1400" dirty="0"/>
              <a:t>.</a:t>
            </a:r>
          </a:p>
          <a:p>
            <a:pPr algn="ctr"/>
            <a:r>
              <a:rPr lang="es-CL" sz="1400" dirty="0" err="1"/>
              <a:t>The</a:t>
            </a:r>
            <a:r>
              <a:rPr lang="es-CL" sz="1400" dirty="0"/>
              <a:t> </a:t>
            </a:r>
            <a:r>
              <a:rPr lang="es-CL" sz="1400" dirty="0" err="1"/>
              <a:t>same</a:t>
            </a:r>
            <a:r>
              <a:rPr lang="es-CL" sz="1400" dirty="0"/>
              <a:t> </a:t>
            </a:r>
            <a:r>
              <a:rPr lang="es-CL" sz="1400" dirty="0" err="1"/>
              <a:t>community</a:t>
            </a:r>
            <a:r>
              <a:rPr lang="es-CL" sz="1400" dirty="0"/>
              <a:t> (and more) </a:t>
            </a:r>
            <a:r>
              <a:rPr lang="es-CL" sz="1400" dirty="0" err="1"/>
              <a:t>also</a:t>
            </a:r>
            <a:r>
              <a:rPr lang="es-CL" sz="1400" dirty="0"/>
              <a:t> </a:t>
            </a:r>
            <a:r>
              <a:rPr lang="es-CL" sz="1400" dirty="0" err="1"/>
              <a:t>participates</a:t>
            </a:r>
            <a:r>
              <a:rPr lang="es-CL" sz="1400" dirty="0"/>
              <a:t> in 3 Technology Transfer </a:t>
            </a:r>
            <a:r>
              <a:rPr lang="es-CL" sz="1400" dirty="0" err="1"/>
              <a:t>HUBs</a:t>
            </a:r>
            <a:r>
              <a:rPr lang="es-CL" sz="1400" dirty="0"/>
              <a:t>. (2015-2016).</a:t>
            </a:r>
          </a:p>
        </p:txBody>
      </p:sp>
      <p:sp>
        <p:nvSpPr>
          <p:cNvPr id="25" name="Flecha arriba 24"/>
          <p:cNvSpPr/>
          <p:nvPr/>
        </p:nvSpPr>
        <p:spPr>
          <a:xfrm>
            <a:off x="4917532" y="1840266"/>
            <a:ext cx="156304" cy="238822"/>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6" name="Flecha arriba 25"/>
          <p:cNvSpPr/>
          <p:nvPr/>
        </p:nvSpPr>
        <p:spPr>
          <a:xfrm>
            <a:off x="6909153" y="1852812"/>
            <a:ext cx="156304" cy="238822"/>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7" name="Rectángulo redondeado 26"/>
          <p:cNvSpPr/>
          <p:nvPr/>
        </p:nvSpPr>
        <p:spPr>
          <a:xfrm>
            <a:off x="6724105" y="2534038"/>
            <a:ext cx="682703" cy="839191"/>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8" name="Grupo 27"/>
          <p:cNvGrpSpPr/>
          <p:nvPr/>
        </p:nvGrpSpPr>
        <p:grpSpPr>
          <a:xfrm>
            <a:off x="6361511" y="3147814"/>
            <a:ext cx="2471707" cy="1722748"/>
            <a:chOff x="3803511" y="1603596"/>
            <a:chExt cx="1428392" cy="2272915"/>
          </a:xfrm>
          <a:solidFill>
            <a:schemeClr val="accent1"/>
          </a:solidFill>
        </p:grpSpPr>
        <p:sp>
          <p:nvSpPr>
            <p:cNvPr id="29" name="Rectángulo redondeado 28"/>
            <p:cNvSpPr/>
            <p:nvPr/>
          </p:nvSpPr>
          <p:spPr>
            <a:xfrm>
              <a:off x="3803511" y="1603596"/>
              <a:ext cx="1428392" cy="2272915"/>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sp>
        <p:sp>
          <p:nvSpPr>
            <p:cNvPr id="30" name="Rectángulo 29"/>
            <p:cNvSpPr/>
            <p:nvPr/>
          </p:nvSpPr>
          <p:spPr>
            <a:xfrm>
              <a:off x="3845347" y="1645433"/>
              <a:ext cx="1344720" cy="217690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5720" tIns="45720" rIns="45720" bIns="45720" numCol="1" spcCol="1270" anchor="ctr" anchorCtr="0">
              <a:noAutofit/>
            </a:bodyPr>
            <a:lstStyle/>
            <a:p>
              <a:pPr lvl="0" defTabSz="533400">
                <a:lnSpc>
                  <a:spcPct val="90000"/>
                </a:lnSpc>
                <a:spcAft>
                  <a:spcPct val="35000"/>
                </a:spcAft>
              </a:pPr>
              <a:r>
                <a:rPr lang="es-CL" sz="1500" kern="1200" dirty="0"/>
                <a:t>TTO </a:t>
              </a:r>
              <a:r>
                <a:rPr lang="es-CL" sz="1500" kern="1200" dirty="0" err="1"/>
                <a:t>Formation</a:t>
              </a:r>
              <a:r>
                <a:rPr lang="es-CL" sz="1500" kern="1200" dirty="0"/>
                <a:t> </a:t>
              </a:r>
              <a:r>
                <a:rPr lang="es-CL" sz="1500" kern="1200" dirty="0" err="1"/>
                <a:t>program</a:t>
              </a:r>
              <a:r>
                <a:rPr lang="es-CL" sz="1500" dirty="0"/>
                <a:t> (2016 </a:t>
              </a:r>
              <a:r>
                <a:rPr lang="es-CL" sz="1500" dirty="0" err="1"/>
                <a:t>onwards</a:t>
              </a:r>
              <a:r>
                <a:rPr lang="es-CL" sz="1500" dirty="0"/>
                <a:t>)</a:t>
              </a:r>
            </a:p>
            <a:p>
              <a:pPr lvl="0" defTabSz="533400">
                <a:lnSpc>
                  <a:spcPct val="90000"/>
                </a:lnSpc>
                <a:spcAft>
                  <a:spcPct val="35000"/>
                </a:spcAft>
              </a:pPr>
              <a:r>
                <a:rPr lang="es-CL" sz="1500" kern="1200" dirty="0"/>
                <a:t>TTO </a:t>
              </a:r>
              <a:r>
                <a:rPr lang="es-CL" sz="1500" kern="1200" dirty="0" err="1"/>
                <a:t>Strenghtening</a:t>
              </a:r>
              <a:r>
                <a:rPr lang="es-CL" sz="1500" kern="1200" dirty="0"/>
                <a:t> </a:t>
              </a:r>
              <a:r>
                <a:rPr lang="es-CL" sz="1500" kern="1200" dirty="0" err="1"/>
                <a:t>program</a:t>
              </a:r>
              <a:r>
                <a:rPr lang="es-CL" sz="1500" dirty="0"/>
                <a:t> (2016 </a:t>
              </a:r>
              <a:r>
                <a:rPr lang="es-CL" sz="1500" dirty="0" err="1"/>
                <a:t>onwards</a:t>
              </a:r>
              <a:r>
                <a:rPr lang="es-CL" sz="1500" dirty="0"/>
                <a:t>)</a:t>
              </a:r>
            </a:p>
            <a:p>
              <a:pPr lvl="0" algn="l" defTabSz="533400">
                <a:lnSpc>
                  <a:spcPct val="90000"/>
                </a:lnSpc>
                <a:spcBef>
                  <a:spcPct val="0"/>
                </a:spcBef>
                <a:spcAft>
                  <a:spcPct val="35000"/>
                </a:spcAft>
              </a:pPr>
              <a:r>
                <a:rPr lang="es-CL" sz="1500" kern="1200" dirty="0"/>
                <a:t>Technology Transfer </a:t>
              </a:r>
              <a:r>
                <a:rPr lang="es-CL" sz="1500" kern="1200" dirty="0" err="1"/>
                <a:t>Hub</a:t>
              </a:r>
              <a:r>
                <a:rPr lang="es-CL" sz="1500" kern="1200" dirty="0"/>
                <a:t> </a:t>
              </a:r>
              <a:r>
                <a:rPr lang="es-CL" sz="1500" dirty="0" err="1"/>
                <a:t>p</a:t>
              </a:r>
              <a:r>
                <a:rPr lang="es-CL" sz="1500" kern="1200" dirty="0" err="1"/>
                <a:t>rogram</a:t>
              </a:r>
              <a:r>
                <a:rPr lang="es-CL" sz="1500" kern="1200" dirty="0"/>
                <a:t> (2016 </a:t>
              </a:r>
              <a:r>
                <a:rPr lang="es-CL" sz="1500" kern="1200" dirty="0" err="1"/>
                <a:t>onwards</a:t>
              </a:r>
              <a:r>
                <a:rPr lang="es-CL" sz="1500" kern="1200" dirty="0"/>
                <a:t>)</a:t>
              </a:r>
            </a:p>
          </p:txBody>
        </p:sp>
      </p:grpSp>
      <p:sp>
        <p:nvSpPr>
          <p:cNvPr id="32" name="Rectángulo 31"/>
          <p:cNvSpPr/>
          <p:nvPr/>
        </p:nvSpPr>
        <p:spPr>
          <a:xfrm>
            <a:off x="6144323" y="2111433"/>
            <a:ext cx="594778" cy="369332"/>
          </a:xfrm>
          <a:prstGeom prst="rect">
            <a:avLst/>
          </a:prstGeom>
        </p:spPr>
        <p:txBody>
          <a:bodyPr wrap="none">
            <a:spAutoFit/>
          </a:bodyPr>
          <a:lstStyle/>
          <a:p>
            <a:pPr>
              <a:defRPr/>
            </a:pPr>
            <a:r>
              <a:rPr lang="es-ES" spc="-113" dirty="0">
                <a:solidFill>
                  <a:schemeClr val="bg1"/>
                </a:solidFill>
                <a:latin typeface="+mn-lt"/>
              </a:rPr>
              <a:t>2015</a:t>
            </a:r>
            <a:endParaRPr lang="en-US" spc="-113" dirty="0">
              <a:solidFill>
                <a:schemeClr val="bg1"/>
              </a:solidFill>
              <a:latin typeface="+mn-lt"/>
              <a:cs typeface="Calibri"/>
            </a:endParaRPr>
          </a:p>
        </p:txBody>
      </p:sp>
      <p:sp>
        <p:nvSpPr>
          <p:cNvPr id="34" name="Rectángulo 33"/>
          <p:cNvSpPr/>
          <p:nvPr/>
        </p:nvSpPr>
        <p:spPr>
          <a:xfrm>
            <a:off x="7984012" y="2111433"/>
            <a:ext cx="594778" cy="369332"/>
          </a:xfrm>
          <a:prstGeom prst="rect">
            <a:avLst/>
          </a:prstGeom>
        </p:spPr>
        <p:txBody>
          <a:bodyPr wrap="none">
            <a:spAutoFit/>
          </a:bodyPr>
          <a:lstStyle/>
          <a:p>
            <a:pPr>
              <a:defRPr/>
            </a:pPr>
            <a:r>
              <a:rPr lang="es-ES" spc="-113" dirty="0">
                <a:solidFill>
                  <a:schemeClr val="bg1"/>
                </a:solidFill>
                <a:latin typeface="+mn-lt"/>
              </a:rPr>
              <a:t>2020</a:t>
            </a:r>
            <a:endParaRPr lang="en-US" spc="-113" dirty="0">
              <a:solidFill>
                <a:schemeClr val="bg1"/>
              </a:solidFill>
              <a:latin typeface="+mn-lt"/>
              <a:cs typeface="Calibri"/>
            </a:endParaRPr>
          </a:p>
        </p:txBody>
      </p:sp>
      <p:sp>
        <p:nvSpPr>
          <p:cNvPr id="35" name="CuadroTexto 11"/>
          <p:cNvSpPr txBox="1">
            <a:spLocks noChangeArrowheads="1"/>
          </p:cNvSpPr>
          <p:nvPr/>
        </p:nvSpPr>
        <p:spPr bwMode="auto">
          <a:xfrm>
            <a:off x="1446337" y="-9453"/>
            <a:ext cx="64807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_tradnl" altLang="es-CL" sz="2000" b="1" dirty="0">
                <a:solidFill>
                  <a:schemeClr val="accent1">
                    <a:lumMod val="75000"/>
                  </a:schemeClr>
                </a:solidFill>
              </a:rPr>
              <a:t>TECHNOLOGY TRANSFER IN CHILE: TIMELINE</a:t>
            </a:r>
            <a:endParaRPr lang="es-ES" altLang="es-CL" sz="2000" b="1" dirty="0">
              <a:solidFill>
                <a:schemeClr val="accent1">
                  <a:lumMod val="75000"/>
                </a:schemeClr>
              </a:solidFill>
            </a:endParaRPr>
          </a:p>
        </p:txBody>
      </p:sp>
      <p:sp>
        <p:nvSpPr>
          <p:cNvPr id="5" name="Elipse 4"/>
          <p:cNvSpPr/>
          <p:nvPr/>
        </p:nvSpPr>
        <p:spPr>
          <a:xfrm>
            <a:off x="6909153" y="2170687"/>
            <a:ext cx="183127" cy="18893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nvGrpSpPr>
          <p:cNvPr id="36" name="Grupo 35"/>
          <p:cNvGrpSpPr/>
          <p:nvPr/>
        </p:nvGrpSpPr>
        <p:grpSpPr>
          <a:xfrm>
            <a:off x="188164" y="3147814"/>
            <a:ext cx="3228117" cy="1039734"/>
            <a:chOff x="456080" y="0"/>
            <a:chExt cx="1449762" cy="1104359"/>
          </a:xfrm>
        </p:grpSpPr>
        <p:sp>
          <p:nvSpPr>
            <p:cNvPr id="37" name="Rectángulo redondeado 36"/>
            <p:cNvSpPr/>
            <p:nvPr/>
          </p:nvSpPr>
          <p:spPr>
            <a:xfrm>
              <a:off x="547599" y="0"/>
              <a:ext cx="600217" cy="532284"/>
            </a:xfrm>
            <a:prstGeom prst="roundRect">
              <a:avLst>
                <a:gd name="adj" fmla="val 100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ángulo 37"/>
            <p:cNvSpPr/>
            <p:nvPr/>
          </p:nvSpPr>
          <p:spPr>
            <a:xfrm>
              <a:off x="456080" y="255126"/>
              <a:ext cx="1449762" cy="849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200" kern="1200" dirty="0">
                  <a:solidFill>
                    <a:schemeClr val="tx2"/>
                  </a:solidFill>
                </a:rPr>
                <a:t>OECD: Review of Chilean Innovation Policy (2007)</a:t>
              </a:r>
            </a:p>
            <a:p>
              <a:pPr defTabSz="488950">
                <a:lnSpc>
                  <a:spcPct val="90000"/>
                </a:lnSpc>
                <a:spcAft>
                  <a:spcPct val="35000"/>
                </a:spcAft>
              </a:pPr>
              <a:r>
                <a:rPr lang="en-US" sz="1200" dirty="0">
                  <a:solidFill>
                    <a:schemeClr val="tx2"/>
                  </a:solidFill>
                </a:rPr>
                <a:t>First National Guidelines for Innovation and Competitiveness (2007 – 2008)</a:t>
              </a:r>
            </a:p>
            <a:p>
              <a:pPr defTabSz="488950">
                <a:lnSpc>
                  <a:spcPct val="90000"/>
                </a:lnSpc>
                <a:spcAft>
                  <a:spcPct val="35000"/>
                </a:spcAft>
              </a:pPr>
              <a:r>
                <a:rPr lang="en-US" sz="1200" dirty="0">
                  <a:solidFill>
                    <a:schemeClr val="tx2"/>
                  </a:solidFill>
                </a:rPr>
                <a:t>Technology transfer World Bank review (2009)</a:t>
              </a:r>
            </a:p>
            <a:p>
              <a:pPr lvl="0" defTabSz="488950">
                <a:lnSpc>
                  <a:spcPct val="90000"/>
                </a:lnSpc>
                <a:spcAft>
                  <a:spcPct val="35000"/>
                </a:spcAft>
              </a:pPr>
              <a:r>
                <a:rPr lang="en-US" sz="1200" dirty="0">
                  <a:solidFill>
                    <a:schemeClr val="tx2"/>
                  </a:solidFill>
                </a:rPr>
                <a:t>National Agenda for Innovation and Competitiveness (2010-2020)</a:t>
              </a:r>
              <a:endParaRPr lang="es-CL" sz="1200" dirty="0">
                <a:solidFill>
                  <a:schemeClr val="tx2"/>
                </a:solidFill>
              </a:endParaRPr>
            </a:p>
            <a:p>
              <a:pPr defTabSz="488950">
                <a:lnSpc>
                  <a:spcPct val="90000"/>
                </a:lnSpc>
                <a:spcAft>
                  <a:spcPct val="35000"/>
                </a:spcAft>
              </a:pPr>
              <a:endParaRPr lang="en-US" sz="1200" dirty="0">
                <a:solidFill>
                  <a:schemeClr val="tx2"/>
                </a:solidFill>
              </a:endParaRPr>
            </a:p>
            <a:p>
              <a:pPr lvl="0" algn="l" defTabSz="488950">
                <a:lnSpc>
                  <a:spcPct val="90000"/>
                </a:lnSpc>
                <a:spcBef>
                  <a:spcPct val="0"/>
                </a:spcBef>
                <a:spcAft>
                  <a:spcPct val="35000"/>
                </a:spcAft>
              </a:pPr>
              <a:endParaRPr lang="es-CL" sz="1200" kern="1200" dirty="0">
                <a:solidFill>
                  <a:schemeClr val="tx2"/>
                </a:solidFill>
              </a:endParaRPr>
            </a:p>
          </p:txBody>
        </p:sp>
      </p:grpSp>
      <p:grpSp>
        <p:nvGrpSpPr>
          <p:cNvPr id="42" name="Grupo 41"/>
          <p:cNvGrpSpPr/>
          <p:nvPr/>
        </p:nvGrpSpPr>
        <p:grpSpPr>
          <a:xfrm>
            <a:off x="3405364" y="3147814"/>
            <a:ext cx="2822820" cy="1755969"/>
            <a:chOff x="0" y="1094632"/>
            <a:chExt cx="6088564" cy="2966161"/>
          </a:xfrm>
        </p:grpSpPr>
        <p:sp>
          <p:nvSpPr>
            <p:cNvPr id="43" name="Rectángulo redondeado 42"/>
            <p:cNvSpPr/>
            <p:nvPr/>
          </p:nvSpPr>
          <p:spPr>
            <a:xfrm>
              <a:off x="0" y="1094632"/>
              <a:ext cx="6088564" cy="2966161"/>
            </a:xfrm>
            <a:prstGeom prst="roundRect">
              <a:avLst>
                <a:gd name="adj" fmla="val 10000"/>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ángulo 43"/>
            <p:cNvSpPr/>
            <p:nvPr/>
          </p:nvSpPr>
          <p:spPr>
            <a:xfrm>
              <a:off x="86876" y="1181508"/>
              <a:ext cx="5914812" cy="279240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CL" sz="1500" kern="1200" dirty="0"/>
                <a:t>1st TTO </a:t>
              </a:r>
              <a:r>
                <a:rPr lang="es-CL" sz="1500" kern="1200" dirty="0" err="1"/>
                <a:t>program</a:t>
              </a:r>
              <a:r>
                <a:rPr lang="es-CL" sz="1500" kern="1200" dirty="0"/>
                <a:t> (2012-2013) </a:t>
              </a:r>
            </a:p>
            <a:p>
              <a:pPr lvl="0" algn="l" defTabSz="533400">
                <a:lnSpc>
                  <a:spcPct val="90000"/>
                </a:lnSpc>
                <a:spcBef>
                  <a:spcPct val="0"/>
                </a:spcBef>
                <a:spcAft>
                  <a:spcPct val="35000"/>
                </a:spcAft>
              </a:pPr>
              <a:r>
                <a:rPr lang="es-CL" sz="1500" kern="1200" dirty="0" err="1"/>
                <a:t>Go</a:t>
              </a:r>
              <a:r>
                <a:rPr lang="es-CL" sz="1500" kern="1200" dirty="0"/>
                <a:t> to </a:t>
              </a:r>
              <a:r>
                <a:rPr lang="es-CL" sz="1500" kern="1200" dirty="0" err="1"/>
                <a:t>Market</a:t>
              </a:r>
              <a:r>
                <a:rPr lang="es-CL" sz="1500" kern="1200" dirty="0"/>
                <a:t> </a:t>
              </a:r>
              <a:r>
                <a:rPr lang="es-CL" sz="1500" kern="1200" dirty="0" err="1"/>
                <a:t>program</a:t>
              </a:r>
              <a:r>
                <a:rPr lang="es-CL" sz="1500" kern="1200" dirty="0"/>
                <a:t> (2012-2015)</a:t>
              </a:r>
            </a:p>
            <a:p>
              <a:pPr lvl="0" algn="l" defTabSz="533400">
                <a:lnSpc>
                  <a:spcPct val="90000"/>
                </a:lnSpc>
                <a:spcBef>
                  <a:spcPct val="0"/>
                </a:spcBef>
                <a:spcAft>
                  <a:spcPct val="35000"/>
                </a:spcAft>
              </a:pPr>
              <a:r>
                <a:rPr lang="es-CL" sz="1500" kern="1200" dirty="0"/>
                <a:t>Training </a:t>
              </a:r>
              <a:r>
                <a:rPr lang="es-CL" sz="1500" kern="1200" dirty="0" err="1"/>
                <a:t>programs</a:t>
              </a:r>
              <a:r>
                <a:rPr lang="es-CL" sz="1500" kern="1200" dirty="0"/>
                <a:t> </a:t>
              </a:r>
              <a:r>
                <a:rPr lang="es-CL" sz="1500" kern="1200" dirty="0" err="1"/>
                <a:t>for</a:t>
              </a:r>
              <a:r>
                <a:rPr lang="es-CL" sz="1500" kern="1200" dirty="0"/>
                <a:t> Technology managers (2012-2016)</a:t>
              </a:r>
            </a:p>
            <a:p>
              <a:pPr lvl="0" algn="l" defTabSz="533400">
                <a:lnSpc>
                  <a:spcPct val="90000"/>
                </a:lnSpc>
                <a:spcBef>
                  <a:spcPct val="0"/>
                </a:spcBef>
                <a:spcAft>
                  <a:spcPct val="35000"/>
                </a:spcAft>
              </a:pPr>
              <a:r>
                <a:rPr lang="es-CL" sz="1500" kern="1200" dirty="0"/>
                <a:t>2nd TTO </a:t>
              </a:r>
              <a:r>
                <a:rPr lang="es-CL" sz="1500" kern="1200" dirty="0" err="1"/>
                <a:t>program</a:t>
              </a:r>
              <a:r>
                <a:rPr lang="es-CL" sz="1500" kern="1200" dirty="0"/>
                <a:t> (2015-2016) </a:t>
              </a:r>
            </a:p>
          </p:txBody>
        </p:sp>
      </p:grpSp>
      <p:sp>
        <p:nvSpPr>
          <p:cNvPr id="46" name="Rectángulo 45"/>
          <p:cNvSpPr/>
          <p:nvPr/>
        </p:nvSpPr>
        <p:spPr>
          <a:xfrm>
            <a:off x="2204563" y="2527141"/>
            <a:ext cx="1467091" cy="276999"/>
          </a:xfrm>
          <a:prstGeom prst="rect">
            <a:avLst/>
          </a:prstGeom>
        </p:spPr>
        <p:txBody>
          <a:bodyPr wrap="square">
            <a:spAutoFit/>
          </a:bodyPr>
          <a:lstStyle/>
          <a:p>
            <a:pPr lvl="0"/>
            <a:endParaRPr lang="es-CL" sz="1200" dirty="0">
              <a:solidFill>
                <a:schemeClr val="tx2"/>
              </a:solidFill>
            </a:endParaRPr>
          </a:p>
        </p:txBody>
      </p:sp>
      <p:sp>
        <p:nvSpPr>
          <p:cNvPr id="39" name="Flecha arriba 38"/>
          <p:cNvSpPr/>
          <p:nvPr/>
        </p:nvSpPr>
        <p:spPr>
          <a:xfrm>
            <a:off x="411347" y="1840266"/>
            <a:ext cx="156304" cy="238822"/>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40" name="Rectángulo 39"/>
          <p:cNvSpPr/>
          <p:nvPr/>
        </p:nvSpPr>
        <p:spPr>
          <a:xfrm>
            <a:off x="2263383" y="2109856"/>
            <a:ext cx="595035" cy="369332"/>
          </a:xfrm>
          <a:prstGeom prst="rect">
            <a:avLst/>
          </a:prstGeom>
        </p:spPr>
        <p:txBody>
          <a:bodyPr wrap="none">
            <a:spAutoFit/>
          </a:bodyPr>
          <a:lstStyle/>
          <a:p>
            <a:pPr>
              <a:defRPr/>
            </a:pPr>
            <a:r>
              <a:rPr lang="es-ES" spc="-113" dirty="0">
                <a:solidFill>
                  <a:schemeClr val="bg1"/>
                </a:solidFill>
                <a:latin typeface="+mn-lt"/>
              </a:rPr>
              <a:t>2005</a:t>
            </a:r>
            <a:endParaRPr lang="en-US" spc="-113" dirty="0">
              <a:solidFill>
                <a:schemeClr val="bg1"/>
              </a:solidFill>
              <a:latin typeface="+mn-lt"/>
              <a:cs typeface="Calibri"/>
            </a:endParaRPr>
          </a:p>
        </p:txBody>
      </p:sp>
    </p:spTree>
    <p:extLst>
      <p:ext uri="{BB962C8B-B14F-4D97-AF65-F5344CB8AC3E}">
        <p14:creationId xmlns:p14="http://schemas.microsoft.com/office/powerpoint/2010/main" val="127176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11"/>
          <p:cNvSpPr txBox="1">
            <a:spLocks noChangeArrowheads="1"/>
          </p:cNvSpPr>
          <p:nvPr/>
        </p:nvSpPr>
        <p:spPr bwMode="auto">
          <a:xfrm>
            <a:off x="1379725" y="-6198"/>
            <a:ext cx="64807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_tradnl" altLang="es-CL" sz="2000" b="1" dirty="0">
                <a:solidFill>
                  <a:schemeClr val="accent1">
                    <a:lumMod val="75000"/>
                  </a:schemeClr>
                </a:solidFill>
              </a:rPr>
              <a:t>CORFO PROGRAM TO SUPPORT </a:t>
            </a:r>
            <a:r>
              <a:rPr lang="es-ES_tradnl" altLang="es-CL" sz="2000" b="1" dirty="0" err="1">
                <a:solidFill>
                  <a:schemeClr val="accent1">
                    <a:lumMod val="75000"/>
                  </a:schemeClr>
                </a:solidFill>
              </a:rPr>
              <a:t>TTOs</a:t>
            </a:r>
            <a:r>
              <a:rPr lang="es-ES_tradnl" altLang="es-CL" sz="2000" b="1" dirty="0">
                <a:solidFill>
                  <a:schemeClr val="accent1">
                    <a:lumMod val="75000"/>
                  </a:schemeClr>
                </a:solidFill>
              </a:rPr>
              <a:t>: MAIN RESULTS </a:t>
            </a:r>
            <a:endParaRPr lang="es-ES" altLang="es-CL" sz="2000" b="1" dirty="0">
              <a:solidFill>
                <a:schemeClr val="accent1">
                  <a:lumMod val="75000"/>
                </a:schemeClr>
              </a:solidFill>
            </a:endParaRPr>
          </a:p>
        </p:txBody>
      </p:sp>
      <p:sp>
        <p:nvSpPr>
          <p:cNvPr id="16" name="Hexágono 15"/>
          <p:cNvSpPr/>
          <p:nvPr/>
        </p:nvSpPr>
        <p:spPr>
          <a:xfrm>
            <a:off x="4800528" y="3628158"/>
            <a:ext cx="1103572" cy="947609"/>
          </a:xfrm>
          <a:prstGeom prst="hexagon">
            <a:avLst>
              <a:gd name="adj" fmla="val 25000"/>
              <a:gd name="vf" fmla="val 115470"/>
            </a:avLst>
          </a:prstGeom>
          <a:blipFill>
            <a:blip r:embed="rId5">
              <a:extLst>
                <a:ext uri="{28A0092B-C50C-407E-A947-70E740481C1C}">
                  <a14:useLocalDpi xmlns:a14="http://schemas.microsoft.com/office/drawing/2010/main" val="0"/>
                </a:ext>
              </a:extLst>
            </a:blip>
            <a:srcRect/>
            <a:stretch>
              <a:fillRect l="-15000" r="-15000"/>
            </a:stretch>
          </a:blipFill>
          <a:ln>
            <a:solidFill>
              <a:srgbClr val="CC9900"/>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 name="Grupo 17"/>
          <p:cNvGrpSpPr/>
          <p:nvPr/>
        </p:nvGrpSpPr>
        <p:grpSpPr>
          <a:xfrm>
            <a:off x="2117893" y="2268028"/>
            <a:ext cx="1103572" cy="947609"/>
            <a:chOff x="1708994" y="526846"/>
            <a:chExt cx="1103572" cy="947609"/>
          </a:xfrm>
          <a:noFill/>
        </p:grpSpPr>
        <p:sp>
          <p:nvSpPr>
            <p:cNvPr id="32" name="Hexágono 31"/>
            <p:cNvSpPr/>
            <p:nvPr/>
          </p:nvSpPr>
          <p:spPr>
            <a:xfrm>
              <a:off x="1708994" y="526846"/>
              <a:ext cx="1103572" cy="947609"/>
            </a:xfrm>
            <a:prstGeom prst="hexagon">
              <a:avLst>
                <a:gd name="adj" fmla="val 25000"/>
                <a:gd name="vf" fmla="val 115470"/>
              </a:avLst>
            </a:prstGeom>
            <a:grpFill/>
            <a:ln>
              <a:solidFill>
                <a:srgbClr val="CC9900"/>
              </a:solidFill>
            </a:ln>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33" name="Hexágono 9"/>
            <p:cNvSpPr/>
            <p:nvPr/>
          </p:nvSpPr>
          <p:spPr>
            <a:xfrm>
              <a:off x="1893593" y="721116"/>
              <a:ext cx="787012"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Aft>
                  <a:spcPct val="35000"/>
                </a:spcAft>
              </a:pPr>
              <a:r>
                <a:rPr lang="es-CL" sz="1200" b="1" dirty="0" err="1">
                  <a:solidFill>
                    <a:schemeClr val="tx1"/>
                  </a:solidFill>
                </a:rPr>
                <a:t>Recruitment</a:t>
              </a:r>
              <a:r>
                <a:rPr lang="es-CL" sz="1200" b="1" dirty="0">
                  <a:solidFill>
                    <a:schemeClr val="tx1"/>
                  </a:solidFill>
                </a:rPr>
                <a:t> of New </a:t>
              </a:r>
              <a:r>
                <a:rPr lang="es-CL" sz="1200" b="1" dirty="0" err="1">
                  <a:solidFill>
                    <a:schemeClr val="tx1"/>
                  </a:solidFill>
                </a:rPr>
                <a:t>Teams</a:t>
              </a:r>
              <a:endParaRPr lang="es-CL" sz="1200" b="1" dirty="0">
                <a:solidFill>
                  <a:schemeClr val="tx1"/>
                </a:solidFill>
              </a:endParaRPr>
            </a:p>
          </p:txBody>
        </p:sp>
      </p:grpSp>
      <p:sp>
        <p:nvSpPr>
          <p:cNvPr id="20" name="Hexágono 19"/>
          <p:cNvSpPr/>
          <p:nvPr/>
        </p:nvSpPr>
        <p:spPr>
          <a:xfrm>
            <a:off x="7701287" y="1093000"/>
            <a:ext cx="1103572" cy="947609"/>
          </a:xfrm>
          <a:prstGeom prst="hexagon">
            <a:avLst>
              <a:gd name="adj" fmla="val 25000"/>
              <a:gd name="vf" fmla="val 115470"/>
            </a:avLst>
          </a:prstGeom>
          <a:blipFill>
            <a:blip r:embed="rId6">
              <a:extLst>
                <a:ext uri="{28A0092B-C50C-407E-A947-70E740481C1C}">
                  <a14:useLocalDpi xmlns:a14="http://schemas.microsoft.com/office/drawing/2010/main" val="0"/>
                </a:ext>
              </a:extLst>
            </a:blip>
            <a:srcRect/>
            <a:stretch>
              <a:fillRect l="-15000" r="-15000"/>
            </a:stretch>
          </a:blipFill>
          <a:ln>
            <a:solidFill>
              <a:srgbClr val="CC9900"/>
            </a:solidFill>
          </a:ln>
        </p:spPr>
        <p:style>
          <a:lnRef idx="2">
            <a:schemeClr val="accent2">
              <a:hueOff val="2340759"/>
              <a:satOff val="-2919"/>
              <a:lumOff val="68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upo 20"/>
          <p:cNvGrpSpPr/>
          <p:nvPr/>
        </p:nvGrpSpPr>
        <p:grpSpPr>
          <a:xfrm>
            <a:off x="7689806" y="3134082"/>
            <a:ext cx="1103572" cy="947609"/>
            <a:chOff x="4557452" y="10001"/>
            <a:chExt cx="1103572" cy="947609"/>
          </a:xfrm>
          <a:solidFill>
            <a:schemeClr val="accent2"/>
          </a:solidFill>
        </p:grpSpPr>
        <p:sp>
          <p:nvSpPr>
            <p:cNvPr id="30" name="Hexágono 29"/>
            <p:cNvSpPr/>
            <p:nvPr/>
          </p:nvSpPr>
          <p:spPr>
            <a:xfrm>
              <a:off x="4557452" y="10001"/>
              <a:ext cx="1103572" cy="947609"/>
            </a:xfrm>
            <a:prstGeom prst="hexagon">
              <a:avLst>
                <a:gd name="adj" fmla="val 25000"/>
                <a:gd name="vf" fmla="val 115470"/>
              </a:avLst>
            </a:prstGeom>
            <a:grpFill/>
            <a:ln>
              <a:solidFill>
                <a:srgbClr val="C00000"/>
              </a:solidFill>
            </a:ln>
          </p:spPr>
          <p:style>
            <a:lnRef idx="2">
              <a:schemeClr val="accent2">
                <a:hueOff val="3121013"/>
                <a:satOff val="-3893"/>
                <a:lumOff val="915"/>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31" name="Hexágono 13"/>
            <p:cNvSpPr/>
            <p:nvPr/>
          </p:nvSpPr>
          <p:spPr>
            <a:xfrm>
              <a:off x="4728383" y="156776"/>
              <a:ext cx="802467"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dirty="0"/>
                <a:t>44</a:t>
              </a:r>
              <a:r>
                <a:rPr lang="es-CL" sz="1200" b="1" kern="1200" dirty="0"/>
                <a:t> </a:t>
              </a:r>
              <a:r>
                <a:rPr lang="es-CL" sz="1200" b="1" kern="1200" dirty="0" err="1"/>
                <a:t>License</a:t>
              </a:r>
              <a:r>
                <a:rPr lang="es-CL" sz="1200" b="1" kern="1200" dirty="0"/>
                <a:t> </a:t>
              </a:r>
              <a:r>
                <a:rPr lang="es-CL" sz="1200" b="1" kern="1200" dirty="0" err="1"/>
                <a:t>Agreements</a:t>
              </a:r>
              <a:endParaRPr lang="es-CL" sz="1200" b="1" kern="1200" dirty="0"/>
            </a:p>
          </p:txBody>
        </p:sp>
      </p:grpSp>
      <p:sp>
        <p:nvSpPr>
          <p:cNvPr id="22" name="Hexágono 21"/>
          <p:cNvSpPr/>
          <p:nvPr/>
        </p:nvSpPr>
        <p:spPr>
          <a:xfrm>
            <a:off x="7701287" y="2104926"/>
            <a:ext cx="1103572" cy="947609"/>
          </a:xfrm>
          <a:prstGeom prst="hexagon">
            <a:avLst>
              <a:gd name="adj" fmla="val 25000"/>
              <a:gd name="vf" fmla="val 115470"/>
            </a:avLst>
          </a:prstGeom>
          <a:blipFill>
            <a:blip r:embed="rId7">
              <a:extLst>
                <a:ext uri="{28A0092B-C50C-407E-A947-70E740481C1C}">
                  <a14:useLocalDpi xmlns:a14="http://schemas.microsoft.com/office/drawing/2010/main" val="0"/>
                </a:ext>
              </a:extLst>
            </a:blip>
            <a:srcRect/>
            <a:stretch>
              <a:fillRect l="-5000" r="-5000"/>
            </a:stretch>
          </a:blipFill>
          <a:ln>
            <a:solidFill>
              <a:srgbClr val="CC9900"/>
            </a:solidFill>
          </a:ln>
        </p:spPr>
        <p:style>
          <a:lnRef idx="2">
            <a:schemeClr val="accent2">
              <a:hueOff val="3121013"/>
              <a:satOff val="-3893"/>
              <a:lumOff val="91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3" name="Grupo 22"/>
          <p:cNvGrpSpPr/>
          <p:nvPr/>
        </p:nvGrpSpPr>
        <p:grpSpPr>
          <a:xfrm>
            <a:off x="6739821" y="3649960"/>
            <a:ext cx="1103572" cy="947609"/>
            <a:chOff x="5507133" y="1584469"/>
            <a:chExt cx="1103572" cy="947609"/>
          </a:xfrm>
          <a:solidFill>
            <a:schemeClr val="accent6">
              <a:lumMod val="75000"/>
            </a:schemeClr>
          </a:solidFill>
        </p:grpSpPr>
        <p:sp>
          <p:nvSpPr>
            <p:cNvPr id="28" name="Hexágono 27"/>
            <p:cNvSpPr/>
            <p:nvPr/>
          </p:nvSpPr>
          <p:spPr>
            <a:xfrm>
              <a:off x="5507133" y="1584469"/>
              <a:ext cx="1103572" cy="947609"/>
            </a:xfrm>
            <a:prstGeom prst="hexagon">
              <a:avLst>
                <a:gd name="adj" fmla="val 25000"/>
                <a:gd name="vf" fmla="val 115470"/>
              </a:avLst>
            </a:prstGeom>
            <a:grpFill/>
            <a:ln>
              <a:solidFill>
                <a:schemeClr val="accent6">
                  <a:lumMod val="75000"/>
                </a:schemeClr>
              </a:solidFill>
            </a:ln>
          </p:spPr>
          <p:style>
            <a:lnRef idx="2">
              <a:schemeClr val="accent2">
                <a:hueOff val="3901266"/>
                <a:satOff val="-4866"/>
                <a:lumOff val="1144"/>
                <a:alphaOff val="0"/>
              </a:schemeClr>
            </a:lnRef>
            <a:fillRef idx="1">
              <a:schemeClr val="accent2">
                <a:hueOff val="3901266"/>
                <a:satOff val="-4866"/>
                <a:lumOff val="1144"/>
                <a:alphaOff val="0"/>
              </a:schemeClr>
            </a:fillRef>
            <a:effectRef idx="0">
              <a:schemeClr val="accent2">
                <a:hueOff val="3901266"/>
                <a:satOff val="-4866"/>
                <a:lumOff val="1144"/>
                <a:alphaOff val="0"/>
              </a:schemeClr>
            </a:effectRef>
            <a:fontRef idx="minor">
              <a:schemeClr val="lt1"/>
            </a:fontRef>
          </p:style>
        </p:sp>
        <p:sp>
          <p:nvSpPr>
            <p:cNvPr id="29" name="Hexágono 16"/>
            <p:cNvSpPr/>
            <p:nvPr/>
          </p:nvSpPr>
          <p:spPr>
            <a:xfrm>
              <a:off x="5678065" y="1731244"/>
              <a:ext cx="761708" cy="654059"/>
            </a:xfrm>
            <a:prstGeom prst="rect">
              <a:avLst/>
            </a:prstGeom>
            <a:grp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kern="1200" dirty="0">
                  <a:solidFill>
                    <a:schemeClr val="bg1"/>
                  </a:solidFill>
                </a:rPr>
                <a:t>9</a:t>
              </a:r>
              <a:r>
                <a:rPr lang="es-CL" sz="1200" b="1" kern="1200" dirty="0">
                  <a:solidFill>
                    <a:schemeClr val="bg1"/>
                  </a:solidFill>
                </a:rPr>
                <a:t> Spin </a:t>
              </a:r>
              <a:r>
                <a:rPr lang="es-CL" sz="1200" b="1" kern="1200" dirty="0" err="1">
                  <a:solidFill>
                    <a:schemeClr val="bg1"/>
                  </a:solidFill>
                </a:rPr>
                <a:t>Offs</a:t>
              </a:r>
              <a:endParaRPr lang="es-CL" sz="1200" b="1" kern="1200" dirty="0">
                <a:solidFill>
                  <a:schemeClr val="bg1"/>
                </a:solidFill>
              </a:endParaRPr>
            </a:p>
          </p:txBody>
        </p:sp>
      </p:grpSp>
      <p:sp>
        <p:nvSpPr>
          <p:cNvPr id="24" name="Hexágono 23"/>
          <p:cNvSpPr/>
          <p:nvPr/>
        </p:nvSpPr>
        <p:spPr>
          <a:xfrm>
            <a:off x="7674324" y="4167898"/>
            <a:ext cx="1103572" cy="947609"/>
          </a:xfrm>
          <a:prstGeom prst="hexagon">
            <a:avLst>
              <a:gd name="adj" fmla="val 25000"/>
              <a:gd name="vf" fmla="val 115470"/>
            </a:avLst>
          </a:prstGeom>
          <a:blipFill>
            <a:blip r:embed="rId8">
              <a:extLst>
                <a:ext uri="{28A0092B-C50C-407E-A947-70E740481C1C}">
                  <a14:useLocalDpi xmlns:a14="http://schemas.microsoft.com/office/drawing/2010/main" val="0"/>
                </a:ext>
              </a:extLst>
            </a:blip>
            <a:srcRect/>
            <a:stretch>
              <a:fillRect l="-25000" r="-25000"/>
            </a:stretch>
          </a:blipFill>
          <a:ln>
            <a:solidFill>
              <a:srgbClr val="CC9900"/>
            </a:solidFill>
          </a:ln>
        </p:spPr>
        <p:style>
          <a:lnRef idx="2">
            <a:schemeClr val="accent2">
              <a:hueOff val="3901266"/>
              <a:satOff val="-4866"/>
              <a:lumOff val="114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5" name="Grupo 24"/>
          <p:cNvGrpSpPr/>
          <p:nvPr/>
        </p:nvGrpSpPr>
        <p:grpSpPr>
          <a:xfrm>
            <a:off x="6756873" y="2623059"/>
            <a:ext cx="1103572" cy="947609"/>
            <a:chOff x="2657505" y="2097386"/>
            <a:chExt cx="1103572" cy="947609"/>
          </a:xfrm>
          <a:solidFill>
            <a:schemeClr val="bg1"/>
          </a:solidFill>
        </p:grpSpPr>
        <p:sp>
          <p:nvSpPr>
            <p:cNvPr id="26" name="Hexágono 25"/>
            <p:cNvSpPr/>
            <p:nvPr/>
          </p:nvSpPr>
          <p:spPr>
            <a:xfrm>
              <a:off x="2657505" y="2097386"/>
              <a:ext cx="1103572" cy="947609"/>
            </a:xfrm>
            <a:prstGeom prst="hexagon">
              <a:avLst>
                <a:gd name="adj" fmla="val 25000"/>
                <a:gd name="vf" fmla="val 115470"/>
              </a:avLst>
            </a:prstGeom>
            <a:grpFill/>
            <a:ln>
              <a:solidFill>
                <a:srgbClr val="CC9900"/>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7" name="Hexágono 19"/>
            <p:cNvSpPr/>
            <p:nvPr/>
          </p:nvSpPr>
          <p:spPr>
            <a:xfrm>
              <a:off x="2828437" y="2244161"/>
              <a:ext cx="761708"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kern="1200" dirty="0">
                  <a:solidFill>
                    <a:schemeClr val="tx1"/>
                  </a:solidFill>
                </a:rPr>
                <a:t>43</a:t>
              </a:r>
              <a:r>
                <a:rPr lang="es-CL" sz="1200" b="1" kern="1200" dirty="0">
                  <a:solidFill>
                    <a:schemeClr val="tx1"/>
                  </a:solidFill>
                </a:rPr>
                <a:t> new softwares</a:t>
              </a:r>
            </a:p>
          </p:txBody>
        </p:sp>
      </p:grpSp>
      <p:grpSp>
        <p:nvGrpSpPr>
          <p:cNvPr id="39" name="Grupo 38"/>
          <p:cNvGrpSpPr/>
          <p:nvPr/>
        </p:nvGrpSpPr>
        <p:grpSpPr>
          <a:xfrm>
            <a:off x="217751" y="1200714"/>
            <a:ext cx="1103572" cy="947609"/>
            <a:chOff x="1707939" y="1703417"/>
            <a:chExt cx="1103572" cy="947609"/>
          </a:xfrm>
          <a:solidFill>
            <a:schemeClr val="accent4">
              <a:lumMod val="75000"/>
            </a:schemeClr>
          </a:solidFill>
        </p:grpSpPr>
        <p:sp>
          <p:nvSpPr>
            <p:cNvPr id="40" name="Hexágono 39"/>
            <p:cNvSpPr/>
            <p:nvPr/>
          </p:nvSpPr>
          <p:spPr>
            <a:xfrm>
              <a:off x="1707939" y="1703417"/>
              <a:ext cx="1103572" cy="947609"/>
            </a:xfrm>
            <a:prstGeom prst="hexagon">
              <a:avLst>
                <a:gd name="adj" fmla="val 25000"/>
                <a:gd name="vf" fmla="val 115470"/>
              </a:avLst>
            </a:prstGeom>
            <a:grpFill/>
            <a:ln>
              <a:solidFill>
                <a:srgbClr val="792D86"/>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Hexágono 4"/>
            <p:cNvSpPr/>
            <p:nvPr/>
          </p:nvSpPr>
          <p:spPr>
            <a:xfrm>
              <a:off x="1815125" y="1907300"/>
              <a:ext cx="901037"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200" b="1" dirty="0" err="1"/>
                <a:t>Creation</a:t>
              </a:r>
              <a:r>
                <a:rPr lang="es-CL" sz="1200" b="1" dirty="0"/>
                <a:t> and </a:t>
              </a:r>
              <a:r>
                <a:rPr lang="es-CL" sz="1200" b="1" dirty="0" err="1"/>
                <a:t>Formalization</a:t>
              </a:r>
              <a:r>
                <a:rPr lang="es-CL" sz="1200" b="1" dirty="0"/>
                <a:t> of </a:t>
              </a:r>
              <a:r>
                <a:rPr lang="es-CL" sz="1600" b="1" dirty="0"/>
                <a:t>21 </a:t>
              </a:r>
              <a:r>
                <a:rPr lang="es-CL" sz="1200" b="1" dirty="0"/>
                <a:t>new </a:t>
              </a:r>
              <a:r>
                <a:rPr lang="es-CL" sz="1200" b="1" dirty="0" err="1"/>
                <a:t>TTOs</a:t>
              </a:r>
              <a:r>
                <a:rPr lang="es-CL" sz="1200" b="1" dirty="0"/>
                <a:t> </a:t>
              </a:r>
              <a:endParaRPr lang="es-CL" sz="1200" b="1" kern="1200" dirty="0"/>
            </a:p>
          </p:txBody>
        </p:sp>
      </p:grpSp>
      <p:grpSp>
        <p:nvGrpSpPr>
          <p:cNvPr id="43" name="Grupo 42"/>
          <p:cNvGrpSpPr/>
          <p:nvPr/>
        </p:nvGrpSpPr>
        <p:grpSpPr>
          <a:xfrm>
            <a:off x="1152429" y="1715146"/>
            <a:ext cx="1103572" cy="947609"/>
            <a:chOff x="2658675" y="1047621"/>
            <a:chExt cx="1103572" cy="947609"/>
          </a:xfrm>
          <a:noFill/>
        </p:grpSpPr>
        <p:sp>
          <p:nvSpPr>
            <p:cNvPr id="44" name="Hexágono 43"/>
            <p:cNvSpPr/>
            <p:nvPr/>
          </p:nvSpPr>
          <p:spPr>
            <a:xfrm>
              <a:off x="2658675" y="1047621"/>
              <a:ext cx="1103572" cy="947609"/>
            </a:xfrm>
            <a:prstGeom prst="hexagon">
              <a:avLst>
                <a:gd name="adj" fmla="val 25000"/>
                <a:gd name="vf" fmla="val 115470"/>
              </a:avLst>
            </a:prstGeom>
            <a:grpFill/>
            <a:ln>
              <a:solidFill>
                <a:srgbClr val="CC9900"/>
              </a:solidFill>
            </a:ln>
          </p:spPr>
          <p:style>
            <a:lnRef idx="2">
              <a:schemeClr val="accent2">
                <a:hueOff val="780253"/>
                <a:satOff val="-973"/>
                <a:lumOff val="229"/>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45" name="Hexágono 7"/>
            <p:cNvSpPr/>
            <p:nvPr/>
          </p:nvSpPr>
          <p:spPr>
            <a:xfrm>
              <a:off x="2829607" y="1194396"/>
              <a:ext cx="761708"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200" b="1" kern="1200" dirty="0" err="1">
                  <a:solidFill>
                    <a:schemeClr val="tx1"/>
                  </a:solidFill>
                </a:rPr>
                <a:t>First</a:t>
              </a:r>
              <a:r>
                <a:rPr lang="es-CL" sz="1200" b="1" kern="1200" dirty="0">
                  <a:solidFill>
                    <a:schemeClr val="tx1"/>
                  </a:solidFill>
                </a:rPr>
                <a:t> IP </a:t>
              </a:r>
              <a:r>
                <a:rPr lang="es-CL" sz="1200" b="1" dirty="0" err="1">
                  <a:solidFill>
                    <a:schemeClr val="tx1"/>
                  </a:solidFill>
                </a:rPr>
                <a:t>P</a:t>
              </a:r>
              <a:r>
                <a:rPr lang="es-CL" sz="1200" b="1" kern="1200" dirty="0" err="1">
                  <a:solidFill>
                    <a:schemeClr val="tx1"/>
                  </a:solidFill>
                </a:rPr>
                <a:t>olicy</a:t>
              </a:r>
              <a:r>
                <a:rPr lang="es-CL" sz="1200" b="1" kern="1200" dirty="0">
                  <a:solidFill>
                    <a:schemeClr val="tx1"/>
                  </a:solidFill>
                </a:rPr>
                <a:t> and </a:t>
              </a:r>
              <a:r>
                <a:rPr lang="es-CL" sz="1200" b="1" dirty="0" err="1">
                  <a:solidFill>
                    <a:schemeClr val="tx1"/>
                  </a:solidFill>
                </a:rPr>
                <a:t>R</a:t>
              </a:r>
              <a:r>
                <a:rPr lang="es-CL" sz="1200" b="1" kern="1200" dirty="0" err="1">
                  <a:solidFill>
                    <a:schemeClr val="tx1"/>
                  </a:solidFill>
                </a:rPr>
                <a:t>egulation</a:t>
              </a:r>
              <a:endParaRPr lang="es-CL" sz="1200" b="1" kern="1200" dirty="0">
                <a:solidFill>
                  <a:schemeClr val="tx1"/>
                </a:solidFill>
              </a:endParaRPr>
            </a:p>
          </p:txBody>
        </p:sp>
      </p:grpSp>
      <p:grpSp>
        <p:nvGrpSpPr>
          <p:cNvPr id="46" name="Grupo 45"/>
          <p:cNvGrpSpPr/>
          <p:nvPr/>
        </p:nvGrpSpPr>
        <p:grpSpPr>
          <a:xfrm>
            <a:off x="238426" y="3290367"/>
            <a:ext cx="1103572" cy="947609"/>
            <a:chOff x="1708994" y="520430"/>
            <a:chExt cx="1103572" cy="947609"/>
          </a:xfrm>
          <a:solidFill>
            <a:schemeClr val="accent2"/>
          </a:solidFill>
        </p:grpSpPr>
        <p:sp>
          <p:nvSpPr>
            <p:cNvPr id="47" name="Hexágono 46"/>
            <p:cNvSpPr/>
            <p:nvPr/>
          </p:nvSpPr>
          <p:spPr>
            <a:xfrm>
              <a:off x="1708994" y="520430"/>
              <a:ext cx="1103572" cy="947609"/>
            </a:xfrm>
            <a:prstGeom prst="hexagon">
              <a:avLst>
                <a:gd name="adj" fmla="val 25000"/>
                <a:gd name="vf" fmla="val 115470"/>
              </a:avLst>
            </a:prstGeom>
            <a:grpFill/>
            <a:ln>
              <a:solidFill>
                <a:srgbClr val="C00000"/>
              </a:solidFill>
            </a:ln>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48" name="Hexágono 9"/>
            <p:cNvSpPr/>
            <p:nvPr/>
          </p:nvSpPr>
          <p:spPr>
            <a:xfrm>
              <a:off x="1776376" y="609409"/>
              <a:ext cx="986272" cy="70979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kern="1200" dirty="0">
                  <a:solidFill>
                    <a:schemeClr val="bg1"/>
                  </a:solidFill>
                </a:rPr>
                <a:t>5 </a:t>
              </a:r>
              <a:r>
                <a:rPr lang="es-CL" sz="1200" b="1" kern="1200" dirty="0" err="1">
                  <a:solidFill>
                    <a:schemeClr val="bg1"/>
                  </a:solidFill>
                </a:rPr>
                <a:t>License</a:t>
              </a:r>
              <a:r>
                <a:rPr lang="es-CL" sz="1200" b="1" kern="1200" dirty="0">
                  <a:solidFill>
                    <a:schemeClr val="bg1"/>
                  </a:solidFill>
                </a:rPr>
                <a:t> </a:t>
              </a:r>
              <a:r>
                <a:rPr lang="es-CL" sz="1200" b="1" kern="1200" dirty="0" err="1">
                  <a:solidFill>
                    <a:schemeClr val="bg1"/>
                  </a:solidFill>
                </a:rPr>
                <a:t>Agreements</a:t>
              </a:r>
              <a:endParaRPr lang="es-CL" sz="1200" b="1" kern="1200" dirty="0">
                <a:solidFill>
                  <a:schemeClr val="bg1"/>
                </a:solidFill>
              </a:endParaRPr>
            </a:p>
          </p:txBody>
        </p:sp>
      </p:grpSp>
      <p:sp>
        <p:nvSpPr>
          <p:cNvPr id="65" name="Hexágono 64"/>
          <p:cNvSpPr/>
          <p:nvPr/>
        </p:nvSpPr>
        <p:spPr>
          <a:xfrm>
            <a:off x="5782567" y="2114027"/>
            <a:ext cx="1105912" cy="929408"/>
          </a:xfrm>
          <a:prstGeom prst="hexagon">
            <a:avLst>
              <a:gd name="adj" fmla="val 25000"/>
              <a:gd name="vf" fmla="val 115470"/>
            </a:avLst>
          </a:prstGeom>
          <a:blipFill rotWithShape="1">
            <a:blip r:embed="rId9"/>
            <a:stretch>
              <a:fillRect/>
            </a:stretch>
          </a:blipFill>
          <a:ln>
            <a:solidFill>
              <a:srgbClr val="CC9900"/>
            </a:solidFill>
          </a:ln>
        </p:spPr>
        <p:style>
          <a:lnRef idx="2">
            <a:schemeClr val="accent2">
              <a:hueOff val="4681519"/>
              <a:satOff val="-5839"/>
              <a:lumOff val="137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9" name="Grupo 68"/>
          <p:cNvGrpSpPr/>
          <p:nvPr/>
        </p:nvGrpSpPr>
        <p:grpSpPr>
          <a:xfrm>
            <a:off x="5766555" y="4165838"/>
            <a:ext cx="1103572" cy="947609"/>
            <a:chOff x="2657505" y="2097386"/>
            <a:chExt cx="1103572" cy="947609"/>
          </a:xfrm>
          <a:solidFill>
            <a:schemeClr val="bg1"/>
          </a:solidFill>
        </p:grpSpPr>
        <p:sp>
          <p:nvSpPr>
            <p:cNvPr id="70" name="Hexágono 69"/>
            <p:cNvSpPr/>
            <p:nvPr/>
          </p:nvSpPr>
          <p:spPr>
            <a:xfrm>
              <a:off x="2657505" y="2097386"/>
              <a:ext cx="1103572" cy="947609"/>
            </a:xfrm>
            <a:prstGeom prst="hexagon">
              <a:avLst>
                <a:gd name="adj" fmla="val 25000"/>
                <a:gd name="vf" fmla="val 115470"/>
              </a:avLst>
            </a:prstGeom>
            <a:grpFill/>
            <a:ln>
              <a:solidFill>
                <a:srgbClr val="CC9900"/>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71" name="Hexágono 19"/>
            <p:cNvSpPr/>
            <p:nvPr/>
          </p:nvSpPr>
          <p:spPr>
            <a:xfrm>
              <a:off x="2748937" y="2270973"/>
              <a:ext cx="919626"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algn="ctr" defTabSz="488950">
                <a:lnSpc>
                  <a:spcPct val="90000"/>
                </a:lnSpc>
                <a:spcAft>
                  <a:spcPct val="35000"/>
                </a:spcAft>
              </a:pPr>
              <a:r>
                <a:rPr lang="es-CL" sz="1600" b="1" dirty="0">
                  <a:solidFill>
                    <a:schemeClr val="tx1"/>
                  </a:solidFill>
                </a:rPr>
                <a:t>52 </a:t>
              </a:r>
              <a:r>
                <a:rPr lang="es-CL" sz="1200" b="1" dirty="0">
                  <a:solidFill>
                    <a:schemeClr val="tx1"/>
                  </a:solidFill>
                </a:rPr>
                <a:t>new </a:t>
              </a:r>
              <a:r>
                <a:rPr lang="es-CL" sz="1200" b="1" dirty="0" err="1">
                  <a:solidFill>
                    <a:schemeClr val="tx1"/>
                  </a:solidFill>
                </a:rPr>
                <a:t>research</a:t>
              </a:r>
              <a:r>
                <a:rPr lang="es-CL" sz="1200" b="1" dirty="0">
                  <a:solidFill>
                    <a:schemeClr val="tx1"/>
                  </a:solidFill>
                </a:rPr>
                <a:t> </a:t>
              </a:r>
              <a:r>
                <a:rPr lang="es-CL" sz="1200" b="1" dirty="0" err="1">
                  <a:solidFill>
                    <a:schemeClr val="tx1"/>
                  </a:solidFill>
                </a:rPr>
                <a:t>contracts</a:t>
              </a:r>
              <a:endParaRPr lang="es-CL" sz="1200" b="1" dirty="0">
                <a:solidFill>
                  <a:schemeClr val="tx1"/>
                </a:solidFill>
              </a:endParaRPr>
            </a:p>
          </p:txBody>
        </p:sp>
      </p:grpSp>
      <p:grpSp>
        <p:nvGrpSpPr>
          <p:cNvPr id="58" name="Grupo 57"/>
          <p:cNvGrpSpPr/>
          <p:nvPr/>
        </p:nvGrpSpPr>
        <p:grpSpPr>
          <a:xfrm>
            <a:off x="217751" y="2243293"/>
            <a:ext cx="1103572" cy="947609"/>
            <a:chOff x="2658675" y="1047621"/>
            <a:chExt cx="1103572" cy="947609"/>
          </a:xfrm>
          <a:solidFill>
            <a:schemeClr val="accent1">
              <a:lumMod val="75000"/>
            </a:schemeClr>
          </a:solidFill>
        </p:grpSpPr>
        <p:sp>
          <p:nvSpPr>
            <p:cNvPr id="62" name="Hexágono 61"/>
            <p:cNvSpPr/>
            <p:nvPr/>
          </p:nvSpPr>
          <p:spPr>
            <a:xfrm>
              <a:off x="2658675" y="1047621"/>
              <a:ext cx="1103572" cy="947609"/>
            </a:xfrm>
            <a:prstGeom prst="hexagon">
              <a:avLst>
                <a:gd name="adj" fmla="val 25000"/>
                <a:gd name="vf" fmla="val 115470"/>
              </a:avLst>
            </a:prstGeom>
            <a:grpFill/>
            <a:ln>
              <a:solidFill>
                <a:srgbClr val="0070C0"/>
              </a:solidFill>
            </a:ln>
          </p:spPr>
          <p:style>
            <a:lnRef idx="2">
              <a:schemeClr val="accent2">
                <a:hueOff val="780253"/>
                <a:satOff val="-973"/>
                <a:lumOff val="229"/>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66" name="Hexágono 7"/>
            <p:cNvSpPr/>
            <p:nvPr/>
          </p:nvSpPr>
          <p:spPr>
            <a:xfrm>
              <a:off x="2829607" y="1167860"/>
              <a:ext cx="761708"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kern="1200" dirty="0"/>
                <a:t>100</a:t>
              </a:r>
              <a:r>
                <a:rPr lang="es-CL" sz="1200" b="1" kern="1200" dirty="0"/>
                <a:t> </a:t>
              </a:r>
              <a:r>
                <a:rPr lang="es-CL" sz="1200" b="1" kern="1200" dirty="0" err="1"/>
                <a:t>Invention</a:t>
              </a:r>
              <a:r>
                <a:rPr lang="es-CL" sz="1200" b="1" kern="1200" dirty="0"/>
                <a:t> </a:t>
              </a:r>
              <a:r>
                <a:rPr lang="es-CL" sz="1200" b="1" kern="1200" dirty="0" err="1"/>
                <a:t>Disclosures</a:t>
              </a:r>
              <a:endParaRPr lang="es-CL" sz="1200" b="1" kern="1200" dirty="0"/>
            </a:p>
          </p:txBody>
        </p:sp>
      </p:grpSp>
      <p:sp>
        <p:nvSpPr>
          <p:cNvPr id="67" name="Hexágono 66"/>
          <p:cNvSpPr/>
          <p:nvPr/>
        </p:nvSpPr>
        <p:spPr>
          <a:xfrm>
            <a:off x="2147208" y="3296925"/>
            <a:ext cx="1076959" cy="975091"/>
          </a:xfrm>
          <a:prstGeom prst="hexagon">
            <a:avLst>
              <a:gd name="adj" fmla="val 25000"/>
              <a:gd name="vf" fmla="val 115470"/>
            </a:avLst>
          </a:prstGeom>
          <a:blipFill rotWithShape="1">
            <a:blip r:embed="rId10"/>
            <a:stretch>
              <a:fillRect/>
            </a:stretch>
          </a:blipFill>
          <a:ln>
            <a:solidFill>
              <a:srgbClr val="CC9900"/>
            </a:solidFill>
          </a:ln>
        </p:spPr>
        <p:style>
          <a:lnRef idx="2">
            <a:schemeClr val="accent2">
              <a:hueOff val="780253"/>
              <a:satOff val="-973"/>
              <a:lumOff val="22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Hexágono 67"/>
          <p:cNvSpPr/>
          <p:nvPr/>
        </p:nvSpPr>
        <p:spPr>
          <a:xfrm>
            <a:off x="2143788" y="1222509"/>
            <a:ext cx="1075334" cy="962496"/>
          </a:xfrm>
          <a:prstGeom prst="hexagon">
            <a:avLst>
              <a:gd name="adj" fmla="val 25000"/>
              <a:gd name="vf" fmla="val 115470"/>
            </a:avLst>
          </a:prstGeom>
          <a:blipFill rotWithShape="1">
            <a:blip r:embed="rId11"/>
            <a:stretch>
              <a:fillRect/>
            </a:stretch>
          </a:blipFill>
          <a:ln>
            <a:solidFill>
              <a:srgbClr val="CC9900"/>
            </a:solidFill>
          </a:ln>
        </p:spPr>
        <p:style>
          <a:lnRef idx="2">
            <a:schemeClr val="accent2">
              <a:hueOff val="1560506"/>
              <a:satOff val="-1946"/>
              <a:lumOff val="45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2" name="Grupo 71"/>
          <p:cNvGrpSpPr/>
          <p:nvPr/>
        </p:nvGrpSpPr>
        <p:grpSpPr>
          <a:xfrm>
            <a:off x="3057389" y="1762085"/>
            <a:ext cx="1103572" cy="947609"/>
            <a:chOff x="1708994" y="526846"/>
            <a:chExt cx="1103572" cy="947609"/>
          </a:xfrm>
          <a:solidFill>
            <a:srgbClr val="00B050"/>
          </a:solidFill>
        </p:grpSpPr>
        <p:sp>
          <p:nvSpPr>
            <p:cNvPr id="76" name="Hexágono 75"/>
            <p:cNvSpPr/>
            <p:nvPr/>
          </p:nvSpPr>
          <p:spPr>
            <a:xfrm>
              <a:off x="1708994" y="526846"/>
              <a:ext cx="1103572" cy="947609"/>
            </a:xfrm>
            <a:prstGeom prst="hexagon">
              <a:avLst>
                <a:gd name="adj" fmla="val 25000"/>
                <a:gd name="vf" fmla="val 115470"/>
              </a:avLst>
            </a:prstGeom>
            <a:grpFill/>
            <a:ln>
              <a:solidFill>
                <a:srgbClr val="00B050"/>
              </a:solidFill>
            </a:ln>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77" name="Hexágono 9"/>
            <p:cNvSpPr/>
            <p:nvPr/>
          </p:nvSpPr>
          <p:spPr>
            <a:xfrm>
              <a:off x="1848102" y="667781"/>
              <a:ext cx="825356"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200" b="1" kern="1200" dirty="0" err="1">
                  <a:solidFill>
                    <a:schemeClr val="bg1"/>
                  </a:solidFill>
                </a:rPr>
                <a:t>Initial</a:t>
              </a:r>
              <a:r>
                <a:rPr lang="es-CL" sz="1200" b="1" kern="1200" dirty="0">
                  <a:solidFill>
                    <a:schemeClr val="bg1"/>
                  </a:solidFill>
                </a:rPr>
                <a:t> Portfolio of Technologies</a:t>
              </a:r>
            </a:p>
          </p:txBody>
        </p:sp>
      </p:grpSp>
      <p:grpSp>
        <p:nvGrpSpPr>
          <p:cNvPr id="79" name="Grupo 78"/>
          <p:cNvGrpSpPr/>
          <p:nvPr/>
        </p:nvGrpSpPr>
        <p:grpSpPr>
          <a:xfrm>
            <a:off x="1180157" y="2767029"/>
            <a:ext cx="1103572" cy="947609"/>
            <a:chOff x="2697665" y="1046634"/>
            <a:chExt cx="1103572" cy="947609"/>
          </a:xfrm>
          <a:noFill/>
        </p:grpSpPr>
        <p:sp>
          <p:nvSpPr>
            <p:cNvPr id="80" name="Hexágono 79"/>
            <p:cNvSpPr/>
            <p:nvPr/>
          </p:nvSpPr>
          <p:spPr>
            <a:xfrm>
              <a:off x="2697665" y="1046634"/>
              <a:ext cx="1103572" cy="947609"/>
            </a:xfrm>
            <a:prstGeom prst="hexagon">
              <a:avLst>
                <a:gd name="adj" fmla="val 25000"/>
                <a:gd name="vf" fmla="val 115470"/>
              </a:avLst>
            </a:prstGeom>
            <a:grpFill/>
            <a:ln>
              <a:solidFill>
                <a:srgbClr val="CC9900"/>
              </a:solidFill>
            </a:ln>
          </p:spPr>
          <p:style>
            <a:lnRef idx="2">
              <a:schemeClr val="accent2">
                <a:hueOff val="780253"/>
                <a:satOff val="-973"/>
                <a:lumOff val="229"/>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81" name="Hexágono 7"/>
            <p:cNvSpPr/>
            <p:nvPr/>
          </p:nvSpPr>
          <p:spPr>
            <a:xfrm>
              <a:off x="2832597" y="1205623"/>
              <a:ext cx="826712"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Aft>
                  <a:spcPct val="35000"/>
                </a:spcAft>
              </a:pPr>
              <a:r>
                <a:rPr lang="es-CL" sz="1200" b="1" dirty="0" err="1">
                  <a:solidFill>
                    <a:schemeClr val="tx1"/>
                  </a:solidFill>
                </a:rPr>
                <a:t>First</a:t>
              </a:r>
              <a:r>
                <a:rPr lang="es-CL" sz="1200" b="1" dirty="0">
                  <a:solidFill>
                    <a:schemeClr val="tx1"/>
                  </a:solidFill>
                </a:rPr>
                <a:t> </a:t>
              </a:r>
              <a:r>
                <a:rPr lang="es-CL" sz="1200" b="1" dirty="0" err="1">
                  <a:solidFill>
                    <a:schemeClr val="tx1"/>
                  </a:solidFill>
                </a:rPr>
                <a:t>Strategic</a:t>
              </a:r>
              <a:r>
                <a:rPr lang="es-CL" sz="1200" b="1" dirty="0">
                  <a:solidFill>
                    <a:schemeClr val="tx1"/>
                  </a:solidFill>
                </a:rPr>
                <a:t> and </a:t>
              </a:r>
              <a:r>
                <a:rPr lang="es-CL" sz="1200" b="1" dirty="0" err="1">
                  <a:solidFill>
                    <a:schemeClr val="tx1"/>
                  </a:solidFill>
                </a:rPr>
                <a:t>Operational</a:t>
              </a:r>
              <a:r>
                <a:rPr lang="es-CL" sz="1200" b="1" dirty="0">
                  <a:solidFill>
                    <a:schemeClr val="tx1"/>
                  </a:solidFill>
                </a:rPr>
                <a:t> Plan</a:t>
              </a:r>
            </a:p>
          </p:txBody>
        </p:sp>
      </p:grpSp>
      <p:grpSp>
        <p:nvGrpSpPr>
          <p:cNvPr id="85" name="Grupo 84"/>
          <p:cNvGrpSpPr/>
          <p:nvPr/>
        </p:nvGrpSpPr>
        <p:grpSpPr>
          <a:xfrm>
            <a:off x="4808777" y="1575449"/>
            <a:ext cx="1103572" cy="947609"/>
            <a:chOff x="4557452" y="10001"/>
            <a:chExt cx="1103572" cy="947609"/>
          </a:xfrm>
          <a:solidFill>
            <a:schemeClr val="accent4">
              <a:lumMod val="75000"/>
            </a:schemeClr>
          </a:solidFill>
        </p:grpSpPr>
        <p:sp>
          <p:nvSpPr>
            <p:cNvPr id="86" name="Hexágono 85"/>
            <p:cNvSpPr/>
            <p:nvPr/>
          </p:nvSpPr>
          <p:spPr>
            <a:xfrm>
              <a:off x="4557452" y="10001"/>
              <a:ext cx="1103572" cy="947609"/>
            </a:xfrm>
            <a:prstGeom prst="hexagon">
              <a:avLst>
                <a:gd name="adj" fmla="val 25000"/>
                <a:gd name="vf" fmla="val 115470"/>
              </a:avLst>
            </a:prstGeom>
            <a:grpFill/>
            <a:ln>
              <a:solidFill>
                <a:srgbClr val="792D86"/>
              </a:solidFill>
            </a:ln>
          </p:spPr>
          <p:style>
            <a:lnRef idx="2">
              <a:schemeClr val="accent2">
                <a:hueOff val="3121013"/>
                <a:satOff val="-3893"/>
                <a:lumOff val="915"/>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87" name="Hexágono 13"/>
            <p:cNvSpPr/>
            <p:nvPr/>
          </p:nvSpPr>
          <p:spPr>
            <a:xfrm>
              <a:off x="4728384" y="156776"/>
              <a:ext cx="761708"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dirty="0"/>
                <a:t>15</a:t>
              </a:r>
              <a:r>
                <a:rPr lang="es-CL" sz="1200" b="1" dirty="0"/>
                <a:t> TTO </a:t>
              </a:r>
              <a:r>
                <a:rPr lang="es-CL" sz="1200" b="1" dirty="0" err="1"/>
                <a:t>Supported</a:t>
              </a:r>
              <a:endParaRPr lang="es-CL" sz="1200" b="1" kern="1200" dirty="0"/>
            </a:p>
          </p:txBody>
        </p:sp>
      </p:grpSp>
      <p:grpSp>
        <p:nvGrpSpPr>
          <p:cNvPr id="88" name="Grupo 87"/>
          <p:cNvGrpSpPr/>
          <p:nvPr/>
        </p:nvGrpSpPr>
        <p:grpSpPr>
          <a:xfrm>
            <a:off x="4778132" y="2616441"/>
            <a:ext cx="1103572" cy="947609"/>
            <a:chOff x="4557452" y="10001"/>
            <a:chExt cx="1103572" cy="947609"/>
          </a:xfrm>
          <a:solidFill>
            <a:schemeClr val="accent1">
              <a:lumMod val="75000"/>
            </a:schemeClr>
          </a:solidFill>
        </p:grpSpPr>
        <p:sp>
          <p:nvSpPr>
            <p:cNvPr id="89" name="Hexágono 88"/>
            <p:cNvSpPr/>
            <p:nvPr/>
          </p:nvSpPr>
          <p:spPr>
            <a:xfrm>
              <a:off x="4557452" y="10001"/>
              <a:ext cx="1103572" cy="947609"/>
            </a:xfrm>
            <a:prstGeom prst="hexagon">
              <a:avLst>
                <a:gd name="adj" fmla="val 25000"/>
                <a:gd name="vf" fmla="val 115470"/>
              </a:avLst>
            </a:prstGeom>
            <a:grpFill/>
            <a:ln>
              <a:solidFill>
                <a:srgbClr val="0070C0"/>
              </a:solidFill>
            </a:ln>
          </p:spPr>
          <p:style>
            <a:lnRef idx="2">
              <a:schemeClr val="accent2">
                <a:hueOff val="3121013"/>
                <a:satOff val="-3893"/>
                <a:lumOff val="915"/>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90" name="Hexágono 13"/>
            <p:cNvSpPr/>
            <p:nvPr/>
          </p:nvSpPr>
          <p:spPr>
            <a:xfrm>
              <a:off x="4728384" y="156776"/>
              <a:ext cx="761708"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dirty="0"/>
                <a:t>254</a:t>
              </a:r>
              <a:r>
                <a:rPr lang="es-CL" sz="1200" b="1" dirty="0"/>
                <a:t> </a:t>
              </a:r>
              <a:r>
                <a:rPr lang="es-CL" sz="1200" b="1" dirty="0" err="1"/>
                <a:t>Invention</a:t>
              </a:r>
              <a:r>
                <a:rPr lang="es-CL" sz="1200" b="1" dirty="0"/>
                <a:t> </a:t>
              </a:r>
              <a:r>
                <a:rPr lang="es-CL" sz="1200" b="1" dirty="0" err="1"/>
                <a:t>Disclosures</a:t>
              </a:r>
              <a:endParaRPr lang="es-CL" sz="1200" b="1" kern="1200" dirty="0"/>
            </a:p>
          </p:txBody>
        </p:sp>
      </p:grpSp>
      <p:grpSp>
        <p:nvGrpSpPr>
          <p:cNvPr id="91" name="Grupo 90"/>
          <p:cNvGrpSpPr/>
          <p:nvPr/>
        </p:nvGrpSpPr>
        <p:grpSpPr>
          <a:xfrm>
            <a:off x="3064803" y="2783082"/>
            <a:ext cx="1103572" cy="947609"/>
            <a:chOff x="1708994" y="526846"/>
            <a:chExt cx="1103572" cy="947609"/>
          </a:xfrm>
          <a:noFill/>
        </p:grpSpPr>
        <p:sp>
          <p:nvSpPr>
            <p:cNvPr id="92" name="Hexágono 91"/>
            <p:cNvSpPr/>
            <p:nvPr/>
          </p:nvSpPr>
          <p:spPr>
            <a:xfrm>
              <a:off x="1708994" y="526846"/>
              <a:ext cx="1103572" cy="947609"/>
            </a:xfrm>
            <a:prstGeom prst="hexagon">
              <a:avLst>
                <a:gd name="adj" fmla="val 25000"/>
                <a:gd name="vf" fmla="val 115470"/>
              </a:avLst>
            </a:prstGeom>
            <a:grpFill/>
            <a:ln>
              <a:solidFill>
                <a:srgbClr val="CC9900"/>
              </a:solidFill>
            </a:ln>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93" name="Hexágono 9"/>
            <p:cNvSpPr/>
            <p:nvPr/>
          </p:nvSpPr>
          <p:spPr>
            <a:xfrm>
              <a:off x="1860569" y="724403"/>
              <a:ext cx="827559"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Aft>
                  <a:spcPct val="35000"/>
                </a:spcAft>
              </a:pPr>
              <a:r>
                <a:rPr lang="es-CL" sz="1200" b="1" dirty="0" err="1">
                  <a:solidFill>
                    <a:schemeClr val="tx1"/>
                  </a:solidFill>
                </a:rPr>
                <a:t>First</a:t>
              </a:r>
              <a:r>
                <a:rPr lang="es-CL" sz="1200" b="1" dirty="0">
                  <a:solidFill>
                    <a:schemeClr val="tx1"/>
                  </a:solidFill>
                </a:rPr>
                <a:t> Training </a:t>
              </a:r>
              <a:r>
                <a:rPr lang="es-CL" sz="1200" b="1" dirty="0" err="1">
                  <a:solidFill>
                    <a:schemeClr val="tx1"/>
                  </a:solidFill>
                </a:rPr>
                <a:t>Programs</a:t>
              </a:r>
              <a:r>
                <a:rPr lang="es-CL" sz="1200" b="1" dirty="0">
                  <a:solidFill>
                    <a:schemeClr val="tx1"/>
                  </a:solidFill>
                </a:rPr>
                <a:t> </a:t>
              </a:r>
              <a:r>
                <a:rPr lang="es-CL" sz="1200" b="1" dirty="0" err="1">
                  <a:solidFill>
                    <a:schemeClr val="tx1"/>
                  </a:solidFill>
                </a:rPr>
                <a:t>for</a:t>
              </a:r>
              <a:r>
                <a:rPr lang="es-CL" sz="1200" b="1" dirty="0">
                  <a:solidFill>
                    <a:schemeClr val="tx1"/>
                  </a:solidFill>
                </a:rPr>
                <a:t> TTO Managers</a:t>
              </a:r>
            </a:p>
          </p:txBody>
        </p:sp>
      </p:grpSp>
      <p:grpSp>
        <p:nvGrpSpPr>
          <p:cNvPr id="94" name="Grupo 93"/>
          <p:cNvGrpSpPr/>
          <p:nvPr/>
        </p:nvGrpSpPr>
        <p:grpSpPr>
          <a:xfrm>
            <a:off x="1199598" y="3784470"/>
            <a:ext cx="1103572" cy="947609"/>
            <a:chOff x="1708994" y="520430"/>
            <a:chExt cx="1103572" cy="947609"/>
          </a:xfrm>
          <a:solidFill>
            <a:schemeClr val="accent6">
              <a:lumMod val="75000"/>
            </a:schemeClr>
          </a:solidFill>
        </p:grpSpPr>
        <p:sp>
          <p:nvSpPr>
            <p:cNvPr id="95" name="Hexágono 94"/>
            <p:cNvSpPr/>
            <p:nvPr/>
          </p:nvSpPr>
          <p:spPr>
            <a:xfrm>
              <a:off x="1708994" y="520430"/>
              <a:ext cx="1103572" cy="947609"/>
            </a:xfrm>
            <a:prstGeom prst="hexagon">
              <a:avLst>
                <a:gd name="adj" fmla="val 25000"/>
                <a:gd name="vf" fmla="val 115470"/>
              </a:avLst>
            </a:prstGeom>
            <a:grpFill/>
            <a:ln>
              <a:solidFill>
                <a:schemeClr val="accent6">
                  <a:lumMod val="75000"/>
                </a:schemeClr>
              </a:solidFill>
            </a:ln>
          </p:spPr>
          <p:style>
            <a:lnRef idx="2">
              <a:schemeClr val="accent2">
                <a:hueOff val="1560506"/>
                <a:satOff val="-1946"/>
                <a:lumOff val="458"/>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96" name="Hexágono 9"/>
            <p:cNvSpPr/>
            <p:nvPr/>
          </p:nvSpPr>
          <p:spPr>
            <a:xfrm>
              <a:off x="1776376" y="609409"/>
              <a:ext cx="986272" cy="70979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CL" sz="1600" b="1" dirty="0">
                  <a:solidFill>
                    <a:schemeClr val="bg1"/>
                  </a:solidFill>
                </a:rPr>
                <a:t>2 </a:t>
              </a:r>
              <a:r>
                <a:rPr lang="es-CL" sz="1200" b="1" dirty="0">
                  <a:solidFill>
                    <a:schemeClr val="bg1"/>
                  </a:solidFill>
                </a:rPr>
                <a:t>Spin </a:t>
              </a:r>
              <a:r>
                <a:rPr lang="es-CL" sz="1200" b="1" dirty="0" err="1">
                  <a:solidFill>
                    <a:schemeClr val="bg1"/>
                  </a:solidFill>
                </a:rPr>
                <a:t>Offs</a:t>
              </a:r>
              <a:endParaRPr lang="es-CL" sz="1200" b="1" kern="1200" dirty="0">
                <a:solidFill>
                  <a:schemeClr val="bg1"/>
                </a:solidFill>
              </a:endParaRPr>
            </a:p>
          </p:txBody>
        </p:sp>
      </p:grpSp>
      <p:grpSp>
        <p:nvGrpSpPr>
          <p:cNvPr id="101" name="Grupo 100"/>
          <p:cNvGrpSpPr/>
          <p:nvPr/>
        </p:nvGrpSpPr>
        <p:grpSpPr>
          <a:xfrm>
            <a:off x="5794029" y="3134082"/>
            <a:ext cx="1103572" cy="947609"/>
            <a:chOff x="2657505" y="2097386"/>
            <a:chExt cx="1103572" cy="947609"/>
          </a:xfrm>
          <a:solidFill>
            <a:schemeClr val="bg1"/>
          </a:solidFill>
        </p:grpSpPr>
        <p:sp>
          <p:nvSpPr>
            <p:cNvPr id="102" name="Hexágono 101"/>
            <p:cNvSpPr/>
            <p:nvPr/>
          </p:nvSpPr>
          <p:spPr>
            <a:xfrm>
              <a:off x="2657505" y="2097386"/>
              <a:ext cx="1103572" cy="947609"/>
            </a:xfrm>
            <a:prstGeom prst="hexagon">
              <a:avLst>
                <a:gd name="adj" fmla="val 25000"/>
                <a:gd name="vf" fmla="val 115470"/>
              </a:avLst>
            </a:prstGeom>
            <a:grpFill/>
            <a:ln>
              <a:solidFill>
                <a:srgbClr val="CC9900"/>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03" name="Hexágono 19"/>
            <p:cNvSpPr/>
            <p:nvPr/>
          </p:nvSpPr>
          <p:spPr>
            <a:xfrm>
              <a:off x="2748937" y="2270973"/>
              <a:ext cx="919626"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algn="ctr" defTabSz="488950">
                <a:lnSpc>
                  <a:spcPct val="90000"/>
                </a:lnSpc>
                <a:spcAft>
                  <a:spcPct val="35000"/>
                </a:spcAft>
              </a:pPr>
              <a:r>
                <a:rPr lang="es-CL" sz="1600" b="1" dirty="0">
                  <a:solidFill>
                    <a:schemeClr val="tx1"/>
                  </a:solidFill>
                </a:rPr>
                <a:t>115 </a:t>
              </a:r>
              <a:r>
                <a:rPr lang="es-CL" sz="1200" b="1" dirty="0" err="1">
                  <a:solidFill>
                    <a:schemeClr val="tx1"/>
                  </a:solidFill>
                </a:rPr>
                <a:t>priority</a:t>
              </a:r>
              <a:r>
                <a:rPr lang="es-CL" sz="1200" b="1" dirty="0">
                  <a:solidFill>
                    <a:schemeClr val="tx1"/>
                  </a:solidFill>
                </a:rPr>
                <a:t> </a:t>
              </a:r>
              <a:r>
                <a:rPr lang="es-CL" sz="1200" b="1" dirty="0" err="1">
                  <a:solidFill>
                    <a:schemeClr val="tx1"/>
                  </a:solidFill>
                </a:rPr>
                <a:t>patent</a:t>
              </a:r>
              <a:r>
                <a:rPr lang="es-CL" sz="1200" b="1" dirty="0">
                  <a:solidFill>
                    <a:schemeClr val="tx1"/>
                  </a:solidFill>
                </a:rPr>
                <a:t> </a:t>
              </a:r>
              <a:r>
                <a:rPr lang="es-CL" sz="1200" b="1" dirty="0" err="1">
                  <a:solidFill>
                    <a:schemeClr val="tx1"/>
                  </a:solidFill>
                </a:rPr>
                <a:t>applications</a:t>
              </a:r>
              <a:endParaRPr lang="es-CL" sz="1200" b="1" dirty="0">
                <a:solidFill>
                  <a:schemeClr val="tx1"/>
                </a:solidFill>
              </a:endParaRPr>
            </a:p>
          </p:txBody>
        </p:sp>
      </p:grpSp>
      <p:grpSp>
        <p:nvGrpSpPr>
          <p:cNvPr id="104" name="Grupo 103"/>
          <p:cNvGrpSpPr/>
          <p:nvPr/>
        </p:nvGrpSpPr>
        <p:grpSpPr>
          <a:xfrm>
            <a:off x="6767293" y="1596058"/>
            <a:ext cx="1103572" cy="947609"/>
            <a:chOff x="2658675" y="1047621"/>
            <a:chExt cx="1103572" cy="947609"/>
          </a:xfrm>
          <a:solidFill>
            <a:srgbClr val="00B050"/>
          </a:solidFill>
        </p:grpSpPr>
        <p:sp>
          <p:nvSpPr>
            <p:cNvPr id="105" name="Hexágono 104"/>
            <p:cNvSpPr/>
            <p:nvPr/>
          </p:nvSpPr>
          <p:spPr>
            <a:xfrm>
              <a:off x="2658675" y="1047621"/>
              <a:ext cx="1103572" cy="947609"/>
            </a:xfrm>
            <a:prstGeom prst="hexagon">
              <a:avLst>
                <a:gd name="adj" fmla="val 25000"/>
                <a:gd name="vf" fmla="val 115470"/>
              </a:avLst>
            </a:prstGeom>
            <a:grpFill/>
            <a:ln>
              <a:solidFill>
                <a:srgbClr val="00B050"/>
              </a:solidFill>
            </a:ln>
          </p:spPr>
          <p:style>
            <a:lnRef idx="2">
              <a:schemeClr val="accent2">
                <a:hueOff val="780253"/>
                <a:satOff val="-973"/>
                <a:lumOff val="229"/>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sp>
        <p:sp>
          <p:nvSpPr>
            <p:cNvPr id="106" name="Hexágono 7"/>
            <p:cNvSpPr/>
            <p:nvPr/>
          </p:nvSpPr>
          <p:spPr>
            <a:xfrm>
              <a:off x="2785268" y="1191161"/>
              <a:ext cx="841370" cy="6540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algn="ctr" defTabSz="488950">
                <a:lnSpc>
                  <a:spcPct val="90000"/>
                </a:lnSpc>
                <a:spcAft>
                  <a:spcPct val="35000"/>
                </a:spcAft>
              </a:pPr>
              <a:r>
                <a:rPr lang="es-CL" sz="1200" b="1" dirty="0"/>
                <a:t>Total Portfolio of </a:t>
              </a:r>
              <a:r>
                <a:rPr lang="es-CL" sz="1600" b="1" dirty="0"/>
                <a:t>441</a:t>
              </a:r>
              <a:r>
                <a:rPr lang="es-CL" sz="1200" b="1" dirty="0"/>
                <a:t> Technologies</a:t>
              </a:r>
            </a:p>
          </p:txBody>
        </p:sp>
      </p:grpSp>
      <p:sp>
        <p:nvSpPr>
          <p:cNvPr id="2" name="Rectángulo 1"/>
          <p:cNvSpPr/>
          <p:nvPr/>
        </p:nvSpPr>
        <p:spPr>
          <a:xfrm>
            <a:off x="0" y="484112"/>
            <a:ext cx="4260729" cy="584775"/>
          </a:xfrm>
          <a:prstGeom prst="rect">
            <a:avLst/>
          </a:prstGeom>
        </p:spPr>
        <p:txBody>
          <a:bodyPr wrap="square">
            <a:spAutoFit/>
          </a:bodyPr>
          <a:lstStyle/>
          <a:p>
            <a:pPr algn="ctr"/>
            <a:r>
              <a:rPr lang="es-ES_tradnl" altLang="es-CL" b="1" dirty="0">
                <a:solidFill>
                  <a:srgbClr val="C00000"/>
                </a:solidFill>
              </a:rPr>
              <a:t>1ST TTO PROGRAM:</a:t>
            </a:r>
          </a:p>
          <a:p>
            <a:pPr algn="ctr"/>
            <a:r>
              <a:rPr lang="es-ES_tradnl" altLang="es-CL" sz="1400" b="1" dirty="0">
                <a:solidFill>
                  <a:srgbClr val="C00000"/>
                </a:solidFill>
              </a:rPr>
              <a:t>TTO </a:t>
            </a:r>
            <a:r>
              <a:rPr lang="es-ES_tradnl" altLang="es-CL" sz="1400" b="1" dirty="0" err="1">
                <a:solidFill>
                  <a:srgbClr val="C00000"/>
                </a:solidFill>
              </a:rPr>
              <a:t>Installation</a:t>
            </a:r>
            <a:r>
              <a:rPr lang="es-ES_tradnl" altLang="es-CL" sz="1400" b="1" dirty="0">
                <a:solidFill>
                  <a:srgbClr val="C00000"/>
                </a:solidFill>
              </a:rPr>
              <a:t>, 2012-2013</a:t>
            </a:r>
          </a:p>
        </p:txBody>
      </p:sp>
      <p:cxnSp>
        <p:nvCxnSpPr>
          <p:cNvPr id="13" name="Conector recto 12"/>
          <p:cNvCxnSpPr/>
          <p:nvPr/>
        </p:nvCxnSpPr>
        <p:spPr>
          <a:xfrm>
            <a:off x="4363149" y="1329887"/>
            <a:ext cx="74904" cy="3049583"/>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73" name="Rectángulo 72"/>
          <p:cNvSpPr/>
          <p:nvPr/>
        </p:nvSpPr>
        <p:spPr>
          <a:xfrm>
            <a:off x="4406449" y="468529"/>
            <a:ext cx="4260729" cy="584775"/>
          </a:xfrm>
          <a:prstGeom prst="rect">
            <a:avLst/>
          </a:prstGeom>
        </p:spPr>
        <p:txBody>
          <a:bodyPr wrap="square">
            <a:spAutoFit/>
          </a:bodyPr>
          <a:lstStyle/>
          <a:p>
            <a:pPr algn="ctr"/>
            <a:r>
              <a:rPr lang="es-ES_tradnl" altLang="es-CL" b="1" dirty="0">
                <a:solidFill>
                  <a:srgbClr val="C00000"/>
                </a:solidFill>
              </a:rPr>
              <a:t>2ND TTO PROGRAM:</a:t>
            </a:r>
          </a:p>
          <a:p>
            <a:pPr algn="ctr"/>
            <a:r>
              <a:rPr lang="es-ES_tradnl" altLang="es-CL" sz="1400" b="1" dirty="0" err="1">
                <a:solidFill>
                  <a:srgbClr val="C00000"/>
                </a:solidFill>
              </a:rPr>
              <a:t>Commercialization</a:t>
            </a:r>
            <a:r>
              <a:rPr lang="es-ES_tradnl" altLang="es-CL" sz="1400" b="1" dirty="0">
                <a:solidFill>
                  <a:srgbClr val="C00000"/>
                </a:solidFill>
              </a:rPr>
              <a:t>, 2015-2016(Q1)</a:t>
            </a:r>
          </a:p>
        </p:txBody>
      </p:sp>
    </p:spTree>
    <p:extLst>
      <p:ext uri="{BB962C8B-B14F-4D97-AF65-F5344CB8AC3E}">
        <p14:creationId xmlns:p14="http://schemas.microsoft.com/office/powerpoint/2010/main" val="218290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8"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6"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11"/>
          <p:cNvSpPr txBox="1">
            <a:spLocks noChangeArrowheads="1"/>
          </p:cNvSpPr>
          <p:nvPr/>
        </p:nvSpPr>
        <p:spPr bwMode="auto">
          <a:xfrm>
            <a:off x="2036444" y="114952"/>
            <a:ext cx="5271860" cy="5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s-ES_tradnl" altLang="es-CL" sz="2000" b="1" dirty="0">
                <a:solidFill>
                  <a:schemeClr val="accent1">
                    <a:lumMod val="75000"/>
                  </a:schemeClr>
                </a:solidFill>
              </a:rPr>
              <a:t>CHILEAN TTO’S NEW LICENSE AGREEMENTS </a:t>
            </a:r>
            <a:r>
              <a:rPr lang="es-ES_tradnl" altLang="es-CL" sz="2000" b="1" dirty="0">
                <a:solidFill>
                  <a:srgbClr val="C00000"/>
                </a:solidFill>
              </a:rPr>
              <a:t>(</a:t>
            </a:r>
            <a:r>
              <a:rPr lang="es-ES_tradnl" altLang="es-CL" sz="2000" b="1" dirty="0" err="1">
                <a:solidFill>
                  <a:srgbClr val="C00000"/>
                </a:solidFill>
              </a:rPr>
              <a:t>year</a:t>
            </a:r>
            <a:r>
              <a:rPr lang="es-ES_tradnl" altLang="es-CL" sz="2000" b="1" dirty="0">
                <a:solidFill>
                  <a:srgbClr val="C00000"/>
                </a:solidFill>
              </a:rPr>
              <a:t> 2015, 15 </a:t>
            </a:r>
            <a:r>
              <a:rPr lang="es-ES_tradnl" altLang="es-CL" sz="2000" b="1" dirty="0" err="1">
                <a:solidFill>
                  <a:srgbClr val="C00000"/>
                </a:solidFill>
              </a:rPr>
              <a:t>TTOs</a:t>
            </a:r>
            <a:r>
              <a:rPr lang="es-ES_tradnl" altLang="es-CL" sz="2000" b="1" dirty="0">
                <a:solidFill>
                  <a:srgbClr val="C00000"/>
                </a:solidFill>
              </a:rPr>
              <a:t>) </a:t>
            </a:r>
            <a:endParaRPr lang="es-ES" altLang="es-CL" sz="2000" b="1" dirty="0">
              <a:solidFill>
                <a:srgbClr val="C00000"/>
              </a:solidFill>
            </a:endParaRPr>
          </a:p>
        </p:txBody>
      </p:sp>
      <p:sp>
        <p:nvSpPr>
          <p:cNvPr id="37" name="CuadroTexto 36"/>
          <p:cNvSpPr txBox="1"/>
          <p:nvPr/>
        </p:nvSpPr>
        <p:spPr>
          <a:xfrm>
            <a:off x="23875" y="709255"/>
            <a:ext cx="3181750" cy="4031873"/>
          </a:xfrm>
          <a:prstGeom prst="rect">
            <a:avLst/>
          </a:prstGeom>
          <a:noFill/>
        </p:spPr>
        <p:txBody>
          <a:bodyPr wrap="square" rtlCol="0">
            <a:spAutoFit/>
          </a:bodyPr>
          <a:lstStyle/>
          <a:p>
            <a:pPr marL="214313" indent="-214313" algn="just">
              <a:buFont typeface="Arial" charset="0"/>
              <a:buChar char="•"/>
            </a:pPr>
            <a:r>
              <a:rPr lang="en-US" sz="1600" dirty="0">
                <a:solidFill>
                  <a:schemeClr val="accent1">
                    <a:lumMod val="75000"/>
                  </a:schemeClr>
                </a:solidFill>
                <a:latin typeface="+mn-lt"/>
                <a:ea typeface="ヒラギノ角ゴ Pro W3" charset="-128"/>
                <a:cs typeface="Verdana"/>
              </a:rPr>
              <a:t>Most deals have a national scope (Chile) where the most important fields of application are: agriculture, aquaculture, life sciences, engineering, mining and ICT.</a:t>
            </a:r>
          </a:p>
          <a:p>
            <a:pPr marL="214313" indent="-214313" algn="just">
              <a:buFont typeface="Arial" charset="0"/>
              <a:buChar char="•"/>
            </a:pPr>
            <a:endParaRPr lang="en-US" sz="1600" dirty="0">
              <a:solidFill>
                <a:schemeClr val="accent1">
                  <a:lumMod val="75000"/>
                </a:schemeClr>
              </a:solidFill>
              <a:latin typeface="+mn-lt"/>
              <a:ea typeface="ヒラギノ角ゴ Pro W3" charset="-128"/>
              <a:cs typeface="Verdana"/>
            </a:endParaRPr>
          </a:p>
          <a:p>
            <a:pPr marL="214313" indent="-214313" algn="just">
              <a:buFont typeface="Arial" charset="0"/>
              <a:buChar char="•"/>
            </a:pPr>
            <a:r>
              <a:rPr lang="en-US" sz="1600" dirty="0">
                <a:solidFill>
                  <a:schemeClr val="accent1">
                    <a:lumMod val="75000"/>
                  </a:schemeClr>
                </a:solidFill>
                <a:latin typeface="+mn-lt"/>
                <a:ea typeface="ヒラギノ角ゴ Pro W3" charset="-128"/>
                <a:cs typeface="Verdana"/>
              </a:rPr>
              <a:t>There is a number of new deals with presence in America, and with more emphasis in South America.</a:t>
            </a:r>
          </a:p>
          <a:p>
            <a:pPr algn="just"/>
            <a:endParaRPr lang="en-US" sz="1600" dirty="0">
              <a:solidFill>
                <a:schemeClr val="accent1">
                  <a:lumMod val="75000"/>
                </a:schemeClr>
              </a:solidFill>
              <a:latin typeface="+mn-lt"/>
              <a:ea typeface="ヒラギノ角ゴ Pro W3" charset="-128"/>
              <a:cs typeface="Verdana"/>
            </a:endParaRPr>
          </a:p>
          <a:p>
            <a:pPr marL="214313" indent="-214313" algn="just">
              <a:buFont typeface="Arial" charset="0"/>
              <a:buChar char="•"/>
            </a:pPr>
            <a:r>
              <a:rPr lang="en-US" sz="1600" dirty="0">
                <a:solidFill>
                  <a:schemeClr val="accent1">
                    <a:lumMod val="75000"/>
                  </a:schemeClr>
                </a:solidFill>
                <a:latin typeface="+mn-lt"/>
                <a:ea typeface="ヒラギノ角ゴ Pro W3" charset="-128"/>
                <a:cs typeface="Verdana"/>
              </a:rPr>
              <a:t>There is a huge opportunity for growth in the rest of the world: 1 deal in Europe, Africa, and Oceania.</a:t>
            </a:r>
          </a:p>
        </p:txBody>
      </p:sp>
      <p:pic>
        <p:nvPicPr>
          <p:cNvPr id="2" name="Imagen 1"/>
          <p:cNvPicPr>
            <a:picLocks noChangeAspect="1"/>
          </p:cNvPicPr>
          <p:nvPr/>
        </p:nvPicPr>
        <p:blipFill>
          <a:blip r:embed="rId5"/>
          <a:stretch>
            <a:fillRect/>
          </a:stretch>
        </p:blipFill>
        <p:spPr>
          <a:xfrm>
            <a:off x="3205625" y="950827"/>
            <a:ext cx="5628571" cy="3485714"/>
          </a:xfrm>
          <a:prstGeom prst="rect">
            <a:avLst/>
          </a:prstGeom>
        </p:spPr>
      </p:pic>
    </p:spTree>
    <p:extLst>
      <p:ext uri="{BB962C8B-B14F-4D97-AF65-F5344CB8AC3E}">
        <p14:creationId xmlns:p14="http://schemas.microsoft.com/office/powerpoint/2010/main" val="13457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4816" y="19377"/>
            <a:ext cx="4426468" cy="769441"/>
          </a:xfrm>
          <a:prstGeom prst="rect">
            <a:avLst/>
          </a:prstGeom>
        </p:spPr>
        <p:txBody>
          <a:bodyPr wrap="none">
            <a:spAutoFit/>
          </a:bodyPr>
          <a:lstStyle/>
          <a:p>
            <a:pPr algn="just">
              <a:buNone/>
            </a:pPr>
            <a:r>
              <a:rPr lang="es-ES_tradnl" altLang="es-CL" sz="2400" b="1" dirty="0">
                <a:solidFill>
                  <a:schemeClr val="accent1">
                    <a:lumMod val="75000"/>
                  </a:schemeClr>
                </a:solidFill>
              </a:rPr>
              <a:t>TECHNOLOGY TRANSFER OFFICES</a:t>
            </a:r>
          </a:p>
          <a:p>
            <a:pPr algn="ctr">
              <a:buNone/>
            </a:pPr>
            <a:r>
              <a:rPr lang="es-ES_tradnl" altLang="es-CL" sz="2000" b="1" dirty="0" err="1">
                <a:solidFill>
                  <a:srgbClr val="C00000"/>
                </a:solidFill>
              </a:rPr>
              <a:t>Lessons</a:t>
            </a:r>
            <a:r>
              <a:rPr lang="es-ES_tradnl" altLang="es-CL" sz="2000" b="1" dirty="0">
                <a:solidFill>
                  <a:srgbClr val="C00000"/>
                </a:solidFill>
              </a:rPr>
              <a:t> </a:t>
            </a:r>
            <a:r>
              <a:rPr lang="es-ES_tradnl" altLang="es-CL" sz="2000" b="1" dirty="0" err="1">
                <a:solidFill>
                  <a:srgbClr val="C00000"/>
                </a:solidFill>
              </a:rPr>
              <a:t>Learned</a:t>
            </a:r>
            <a:endParaRPr lang="es-ES_tradnl" altLang="es-CL" sz="2000" b="1" dirty="0">
              <a:solidFill>
                <a:srgbClr val="C00000"/>
              </a:solidFill>
            </a:endParaRPr>
          </a:p>
        </p:txBody>
      </p:sp>
      <p:pic>
        <p:nvPicPr>
          <p:cNvPr id="35" name="Picture 11" descr="ip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2" y="114952"/>
            <a:ext cx="1094874" cy="290070"/>
          </a:xfrm>
          <a:prstGeom prst="rect">
            <a:avLst/>
          </a:prstGeom>
        </p:spPr>
      </p:pic>
      <p:pic>
        <p:nvPicPr>
          <p:cNvPr id="36" name="Picture 7" descr="logolar_e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4749642"/>
            <a:ext cx="1873785" cy="266328"/>
          </a:xfrm>
          <a:prstGeom prst="rect">
            <a:avLst/>
          </a:prstGeom>
        </p:spPr>
      </p:pic>
      <p:pic>
        <p:nvPicPr>
          <p:cNvPr id="37" name="Picture 4" descr="Resultado de imagen para corfo"/>
          <p:cNvPicPr>
            <a:picLocks noChangeAspect="1" noChangeArrowheads="1"/>
          </p:cNvPicPr>
          <p:nvPr/>
        </p:nvPicPr>
        <p:blipFill rotWithShape="1">
          <a:blip r:embed="rId4">
            <a:extLst>
              <a:ext uri="{28A0092B-C50C-407E-A947-70E740481C1C}">
                <a14:useLocalDpi xmlns:a14="http://schemas.microsoft.com/office/drawing/2010/main" val="0"/>
              </a:ext>
            </a:extLst>
          </a:blip>
          <a:srcRect l="20870" t="11151" r="19500" b="22182"/>
          <a:stretch/>
        </p:blipFill>
        <p:spPr bwMode="auto">
          <a:xfrm>
            <a:off x="8028384" y="100788"/>
            <a:ext cx="936104" cy="6084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27584" y="4595753"/>
            <a:ext cx="184731" cy="307777"/>
          </a:xfrm>
          <a:prstGeom prst="rect">
            <a:avLst/>
          </a:prstGeom>
        </p:spPr>
        <p:txBody>
          <a:bodyPr wrap="none">
            <a:spAutoFit/>
          </a:bodyPr>
          <a:lstStyle/>
          <a:p>
            <a:endParaRPr lang="es-CL" sz="1400" dirty="0"/>
          </a:p>
        </p:txBody>
      </p:sp>
      <p:graphicFrame>
        <p:nvGraphicFramePr>
          <p:cNvPr id="5" name="Diagrama 4"/>
          <p:cNvGraphicFramePr/>
          <p:nvPr>
            <p:extLst>
              <p:ext uri="{D42A27DB-BD31-4B8C-83A1-F6EECF244321}">
                <p14:modId xmlns:p14="http://schemas.microsoft.com/office/powerpoint/2010/main" val="3543614866"/>
              </p:ext>
            </p:extLst>
          </p:nvPr>
        </p:nvGraphicFramePr>
        <p:xfrm>
          <a:off x="409361" y="843559"/>
          <a:ext cx="8280920" cy="3312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6"/>
          <p:cNvSpPr/>
          <p:nvPr/>
        </p:nvSpPr>
        <p:spPr>
          <a:xfrm>
            <a:off x="2192648" y="4272587"/>
            <a:ext cx="6948264" cy="646331"/>
          </a:xfrm>
          <a:prstGeom prst="rect">
            <a:avLst/>
          </a:prstGeom>
        </p:spPr>
        <p:txBody>
          <a:bodyPr wrap="square">
            <a:spAutoFit/>
          </a:bodyPr>
          <a:lstStyle/>
          <a:p>
            <a:r>
              <a:rPr lang="en-US" dirty="0">
                <a:solidFill>
                  <a:srgbClr val="0070C0"/>
                </a:solidFill>
              </a:rPr>
              <a:t>ONCE THE ABOVE ADDRESSED…</a:t>
            </a:r>
          </a:p>
          <a:p>
            <a:r>
              <a:rPr lang="en-US" dirty="0">
                <a:solidFill>
                  <a:srgbClr val="0070C0"/>
                </a:solidFill>
              </a:rPr>
              <a:t>		</a:t>
            </a:r>
          </a:p>
        </p:txBody>
      </p:sp>
    </p:spTree>
    <p:extLst>
      <p:ext uri="{BB962C8B-B14F-4D97-AF65-F5344CB8AC3E}">
        <p14:creationId xmlns:p14="http://schemas.microsoft.com/office/powerpoint/2010/main" val="19081362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s de apoyo" ma:contentTypeID="0x010100BC779CB9623F4842985F6DABEE97B0490039F4483121D73C40B32384E3A95A54EE" ma:contentTypeVersion="5" ma:contentTypeDescription="" ma:contentTypeScope="" ma:versionID="f040676657d7e3ddbd7b48694278aa37">
  <xsd:schema xmlns:xsd="http://www.w3.org/2001/XMLSchema" xmlns:xs="http://www.w3.org/2001/XMLSchema" xmlns:p="http://schemas.microsoft.com/office/2006/metadata/properties" xmlns:ns2="56f60c5d-a13f-41b1-86e4-0278fd11653e" targetNamespace="http://schemas.microsoft.com/office/2006/metadata/properties" ma:root="true" ma:fieldsID="a111f376b27b638ba1970fc831bed9df" ns2:_="">
    <xsd:import namespace="56f60c5d-a13f-41b1-86e4-0278fd11653e"/>
    <xsd:element name="properties">
      <xsd:complexType>
        <xsd:sequence>
          <xsd:element name="documentManagement">
            <xsd:complexType>
              <xsd:all>
                <xsd:element ref="ns2:Fecha_x0020__x0020_de_x0020_vigencia" minOccurs="0"/>
                <xsd:element ref="ns2:Fecha_x0020_de_x0020_Publicación" minOccurs="0"/>
                <xsd:element ref="ns2:Descripción_x0020_Documento" minOccurs="0"/>
                <xsd:element ref="ns2:Categoria_x0020_DocumentoTaxHTField0" minOccurs="0"/>
                <xsd:element ref="ns2:TaxCatchAll" minOccurs="0"/>
                <xsd:element ref="ns2:TaxCatchAllLabel" minOccurs="0"/>
                <xsd:element ref="ns2:RegiónTaxHTField0" minOccurs="0"/>
                <xsd:element ref="ns2:Línea_x0020_de_x0020_ApoyoTaxHTField0" minOccurs="0"/>
                <xsd:element ref="ns2:Gerencia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f60c5d-a13f-41b1-86e4-0278fd11653e" elementFormDefault="qualified">
    <xsd:import namespace="http://schemas.microsoft.com/office/2006/documentManagement/types"/>
    <xsd:import namespace="http://schemas.microsoft.com/office/infopath/2007/PartnerControls"/>
    <xsd:element name="Fecha_x0020__x0020_de_x0020_vigencia" ma:index="8" nillable="true" ma:displayName="Fecha  de vigencia" ma:description="Fecha de vigencia del elemento" ma:format="DateOnly" ma:internalName="Fecha_x0020__x0020_de_x0020_vigencia">
      <xsd:simpleType>
        <xsd:restriction base="dms:DateTime"/>
      </xsd:simpleType>
    </xsd:element>
    <xsd:element name="Fecha_x0020_de_x0020_Publicación" ma:index="9" nillable="true" ma:displayName="Fecha de Publicación" ma:default="[today]" ma:format="DateOnly" ma:internalName="Fecha_x0020_de_x0020_Publicaci_x00f3_n">
      <xsd:simpleType>
        <xsd:restriction base="dms:DateTime"/>
      </xsd:simpleType>
    </xsd:element>
    <xsd:element name="Descripción_x0020_Documento" ma:index="10" nillable="true" ma:displayName="Descripción Documento" ma:internalName="Descripci_x00f3_n_x0020_Documento">
      <xsd:simpleType>
        <xsd:restriction base="dms:Note">
          <xsd:maxLength value="255"/>
        </xsd:restriction>
      </xsd:simpleType>
    </xsd:element>
    <xsd:element name="Categoria_x0020_DocumentoTaxHTField0" ma:index="11" nillable="true" ma:taxonomy="true" ma:internalName="Categoria_x0020_DocumentoTaxHTField0" ma:taxonomyFieldName="Categoria_x0020_Documento" ma:displayName="Categoria Documento" ma:default="" ma:fieldId="{3e944545-2f53-4dbd-943e-a0822f8cc988}" ma:sspId="08ce8f8c-6525-4099-bcf6-aabd6bf0750b" ma:termSetId="924558d0-d90f-4b7d-b95b-8058f183d43e"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d7917d2b-dcf5-4bad-bf69-7936ca897fd3}" ma:internalName="TaxCatchAll" ma:showField="CatchAllData" ma:web="56f60c5d-a13f-41b1-86e4-0278fd11653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d7917d2b-dcf5-4bad-bf69-7936ca897fd3}" ma:internalName="TaxCatchAllLabel" ma:readOnly="true" ma:showField="CatchAllDataLabel" ma:web="56f60c5d-a13f-41b1-86e4-0278fd11653e">
      <xsd:complexType>
        <xsd:complexContent>
          <xsd:extension base="dms:MultiChoiceLookup">
            <xsd:sequence>
              <xsd:element name="Value" type="dms:Lookup" maxOccurs="unbounded" minOccurs="0" nillable="true"/>
            </xsd:sequence>
          </xsd:extension>
        </xsd:complexContent>
      </xsd:complexType>
    </xsd:element>
    <xsd:element name="RegiónTaxHTField0" ma:index="15" nillable="true" ma:taxonomy="true" ma:internalName="Regi_x00f3_nTaxHTField0" ma:taxonomyFieldName="Regi_x00f3_n" ma:displayName="Región" ma:default="" ma:fieldId="{9073d12d-71d4-4009-9631-0c60f563b624}" ma:sspId="08ce8f8c-6525-4099-bcf6-aabd6bf0750b" ma:termSetId="5345f414-6d60-4f78-8114-9e53c3069de0" ma:anchorId="00000000-0000-0000-0000-000000000000" ma:open="false" ma:isKeyword="false">
      <xsd:complexType>
        <xsd:sequence>
          <xsd:element ref="pc:Terms" minOccurs="0" maxOccurs="1"/>
        </xsd:sequence>
      </xsd:complexType>
    </xsd:element>
    <xsd:element name="Línea_x0020_de_x0020_ApoyoTaxHTField0" ma:index="17" nillable="true" ma:taxonomy="true" ma:internalName="L_x00ed_nea_x0020_de_x0020_ApoyoTaxHTField0" ma:taxonomyFieldName="L_x00ed_nea_x0020_de_x0020_Apoyo" ma:displayName="Línea de Apoyo" ma:default="" ma:fieldId="{d134a7e9-f5a9-418a-a0ae-585d4165af72}" ma:sspId="08ce8f8c-6525-4099-bcf6-aabd6bf0750b" ma:termSetId="a094615e-ad25-4608-98b4-875c3a323adb" ma:anchorId="00000000-0000-0000-0000-000000000000" ma:open="false" ma:isKeyword="false">
      <xsd:complexType>
        <xsd:sequence>
          <xsd:element ref="pc:Terms" minOccurs="0" maxOccurs="1"/>
        </xsd:sequence>
      </xsd:complexType>
    </xsd:element>
    <xsd:element name="GerenciaTaxHTField0" ma:index="19" nillable="true" ma:taxonomy="true" ma:internalName="GerenciaTaxHTField0" ma:taxonomyFieldName="Gerencia" ma:displayName="Gerencia" ma:default="" ma:fieldId="{d3198ccc-c3b0-4f96-95f8-1dbd600435c2}" ma:sspId="08ce8f8c-6525-4099-bcf6-aabd6bf0750b" ma:termSetId="a7f1e88b-4368-437a-8ae3-f89c67e998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echa_x0020__x0020_de_x0020_vigencia xmlns="56f60c5d-a13f-41b1-86e4-0278fd11653e">2017-12-31T00:00:00Z</Fecha_x0020__x0020_de_x0020_vigencia>
    <RegiónTaxHTField0 xmlns="56f60c5d-a13f-41b1-86e4-0278fd11653e">
      <Terms xmlns="http://schemas.microsoft.com/office/infopath/2007/PartnerControls"/>
    </RegiónTaxHTField0>
    <TaxCatchAll xmlns="56f60c5d-a13f-41b1-86e4-0278fd11653e"/>
    <Categoria_x0020_DocumentoTaxHTField0 xmlns="56f60c5d-a13f-41b1-86e4-0278fd11653e">
      <Terms xmlns="http://schemas.microsoft.com/office/infopath/2007/PartnerControls"/>
    </Categoria_x0020_DocumentoTaxHTField0>
    <Descripción_x0020_Documento xmlns="56f60c5d-a13f-41b1-86e4-0278fd11653e" xsi:nil="true"/>
    <Línea_x0020_de_x0020_ApoyoTaxHTField0 xmlns="56f60c5d-a13f-41b1-86e4-0278fd11653e">
      <Terms xmlns="http://schemas.microsoft.com/office/infopath/2007/PartnerControls"/>
    </Línea_x0020_de_x0020_ApoyoTaxHTField0>
    <GerenciaTaxHTField0 xmlns="56f60c5d-a13f-41b1-86e4-0278fd11653e">
      <Terms xmlns="http://schemas.microsoft.com/office/infopath/2007/PartnerControls"/>
    </GerenciaTaxHTField0>
    <Fecha_x0020_de_x0020_Publicación xmlns="56f60c5d-a13f-41b1-86e4-0278fd11653e">2014-08-20T00:00:00Z</Fecha_x0020_de_x0020_Publicación>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BF0F67D-A4A7-4E8A-A771-DE6C00A3397F}">
  <ds:schemaRefs>
    <ds:schemaRef ds:uri="http://schemas.microsoft.com/sharepoint/v3/contenttype/forms"/>
  </ds:schemaRefs>
</ds:datastoreItem>
</file>

<file path=customXml/itemProps2.xml><?xml version="1.0" encoding="utf-8"?>
<ds:datastoreItem xmlns:ds="http://schemas.openxmlformats.org/officeDocument/2006/customXml" ds:itemID="{5890DB1A-6E63-4B5D-AFB1-09602BA28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f60c5d-a13f-41b1-86e4-0278fd116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73AB85-C9C5-41E6-B3B2-EBDB435DA749}">
  <ds:schemaRefs>
    <ds:schemaRef ds:uri="56f60c5d-a13f-41b1-86e4-0278fd11653e"/>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4.xml><?xml version="1.0" encoding="utf-8"?>
<ds:datastoreItem xmlns:ds="http://schemas.openxmlformats.org/officeDocument/2006/customXml" ds:itemID="{141379F2-3D45-4C30-A172-2DC0FAB0D82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32008</TotalTime>
  <Words>1199</Words>
  <Application>Microsoft Macintosh PowerPoint</Application>
  <PresentationFormat>Presentación en pantalla (16:9)</PresentationFormat>
  <Paragraphs>181</Paragraphs>
  <Slides>15</Slides>
  <Notes>3</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Main Sectors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Know-Hub Chile</vt:lpstr>
      <vt:lpstr>Presentación de PowerPoint</vt:lpstr>
      <vt:lpstr>Presentación de PowerPoint</vt:lpstr>
    </vt:vector>
  </TitlesOfParts>
  <Company>of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juanpablo2 juanpablo2</dc:creator>
  <cp:lastModifiedBy>Marcelo Gonzalez Robles</cp:lastModifiedBy>
  <cp:revision>688</cp:revision>
  <cp:lastPrinted>2016-09-13T18:36:09Z</cp:lastPrinted>
  <dcterms:created xsi:type="dcterms:W3CDTF">2014-08-07T16:08:51Z</dcterms:created>
  <dcterms:modified xsi:type="dcterms:W3CDTF">2016-10-13T12:28:19Z</dcterms:modified>
</cp:coreProperties>
</file>